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bg>
      <p:bgPr>
        <a:solidFill>
          <a:srgbClr val="003462"/>
        </a:solidFill>
      </p:bgPr>
    </p:bg>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b="1" sz="3600">
                <a:solidFill>
                  <a:srgbClr val="FFFFFF"/>
                </a:solidFill>
              </a:defRPr>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FFFFFF"/>
                </a:solidFill>
              </a:defRPr>
            </a:lvl1pPr>
          </a:lstStyle>
          <a:p>
            <a:pPr/>
            <a:r>
              <a:t>Presentation Title</a:t>
            </a:r>
          </a:p>
        </p:txBody>
      </p:sp>
      <p:sp>
        <p:nvSpPr>
          <p:cNvPr id="13" name="Body Level One…"/>
          <p:cNvSpPr txBox="1"/>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b="1" sz="5500">
                <a:solidFill>
                  <a:schemeClr val="accent1"/>
                </a:solidFill>
              </a:defRPr>
            </a:lvl1pPr>
            <a:lvl2pPr marL="0" indent="457200" defTabSz="825500">
              <a:lnSpc>
                <a:spcPct val="100000"/>
              </a:lnSpc>
              <a:spcBef>
                <a:spcPts val="0"/>
              </a:spcBef>
              <a:buSzTx/>
              <a:buNone/>
              <a:defRPr b="1" sz="5500">
                <a:solidFill>
                  <a:schemeClr val="accent1"/>
                </a:solidFill>
              </a:defRPr>
            </a:lvl2pPr>
            <a:lvl3pPr marL="0" indent="914400" defTabSz="825500">
              <a:lnSpc>
                <a:spcPct val="100000"/>
              </a:lnSpc>
              <a:spcBef>
                <a:spcPts val="0"/>
              </a:spcBef>
              <a:buSzTx/>
              <a:buNone/>
              <a:defRPr b="1" sz="5500">
                <a:solidFill>
                  <a:schemeClr val="accent1"/>
                </a:solidFill>
              </a:defRPr>
            </a:lvl3pPr>
            <a:lvl4pPr marL="0" indent="1371600" defTabSz="825500">
              <a:lnSpc>
                <a:spcPct val="100000"/>
              </a:lnSpc>
              <a:spcBef>
                <a:spcPts val="0"/>
              </a:spcBef>
              <a:buSzTx/>
              <a:buNone/>
              <a:defRPr b="1" sz="5500">
                <a:solidFill>
                  <a:schemeClr val="accent1"/>
                </a:solidFill>
              </a:defRPr>
            </a:lvl4pPr>
            <a:lvl5pPr marL="0" indent="1828800" defTabSz="825500">
              <a:lnSpc>
                <a:spcPct val="100000"/>
              </a:lnSpc>
              <a:spcBef>
                <a:spcPts val="0"/>
              </a:spcBef>
              <a:buSzTx/>
              <a:buNone/>
              <a:defRPr b="1" sz="5500">
                <a:solidFill>
                  <a:schemeClr val="accent1"/>
                </a:solidFill>
              </a:defRPr>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solidFill>
                  <a:schemeClr val="accent1">
                    <a:hueOff val="114395"/>
                    <a:lumOff val="-24975"/>
                  </a:schemeClr>
                </a:solidFill>
              </a:defRPr>
            </a:lvl1pPr>
            <a:lvl2pPr marL="0" indent="457200" algn="ctr">
              <a:lnSpc>
                <a:spcPct val="80000"/>
              </a:lnSpc>
              <a:spcBef>
                <a:spcPts val="0"/>
              </a:spcBef>
              <a:buSzTx/>
              <a:buNone/>
              <a:defRPr b="1" spc="-250" sz="25000">
                <a:solidFill>
                  <a:schemeClr val="accent1">
                    <a:hueOff val="114395"/>
                    <a:lumOff val="-24975"/>
                  </a:schemeClr>
                </a:solidFill>
              </a:defRPr>
            </a:lvl2pPr>
            <a:lvl3pPr marL="0" indent="914400" algn="ctr">
              <a:lnSpc>
                <a:spcPct val="80000"/>
              </a:lnSpc>
              <a:spcBef>
                <a:spcPts val="0"/>
              </a:spcBef>
              <a:buSzTx/>
              <a:buNone/>
              <a:defRPr b="1" spc="-250" sz="25000">
                <a:solidFill>
                  <a:schemeClr val="accent1">
                    <a:hueOff val="114395"/>
                    <a:lumOff val="-24975"/>
                  </a:schemeClr>
                </a:solidFill>
              </a:defRPr>
            </a:lvl3pPr>
            <a:lvl4pPr marL="0" indent="1371600" algn="ctr">
              <a:lnSpc>
                <a:spcPct val="80000"/>
              </a:lnSpc>
              <a:spcBef>
                <a:spcPts val="0"/>
              </a:spcBef>
              <a:buSzTx/>
              <a:buNone/>
              <a:defRPr b="1" spc="-250" sz="25000">
                <a:solidFill>
                  <a:schemeClr val="accent1">
                    <a:hueOff val="114395"/>
                    <a:lumOff val="-24975"/>
                  </a:schemeClr>
                </a:solidFill>
              </a:defRPr>
            </a:lvl4pPr>
            <a:lvl5pPr marL="0" indent="1828800" algn="ctr">
              <a:lnSpc>
                <a:spcPct val="80000"/>
              </a:lnSpc>
              <a:spcBef>
                <a:spcPts val="0"/>
              </a:spcBef>
              <a:buSzTx/>
              <a:buNone/>
              <a:defRPr b="1" spc="-250" sz="25000">
                <a:solidFill>
                  <a:schemeClr val="accent1">
                    <a:hueOff val="114395"/>
                    <a:lumOff val="-24975"/>
                  </a:schemeClr>
                </a:solidFill>
              </a:defRPr>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1pPr>
            <a:lvl2pPr marL="638923" indent="-12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2pPr>
            <a:lvl3pPr marL="638923" indent="4445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3pPr>
            <a:lvl4pPr marL="638923" indent="901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4pPr>
            <a:lvl5pPr marL="638923" indent="1358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617931575_1991x1322.jpg"/>
          <p:cNvSpPr/>
          <p:nvPr>
            <p:ph type="pic" sz="quarter" idx="21"/>
          </p:nvPr>
        </p:nvSpPr>
        <p:spPr>
          <a:xfrm>
            <a:off x="15436504" y="1270000"/>
            <a:ext cx="8167167" cy="5422900"/>
          </a:xfrm>
          <a:prstGeom prst="rect">
            <a:avLst/>
          </a:prstGeom>
        </p:spPr>
        <p:txBody>
          <a:bodyPr lIns="91439" tIns="45719" rIns="91439" bIns="45719">
            <a:noAutofit/>
          </a:bodyPr>
          <a:lstStyle/>
          <a:p>
            <a:pPr/>
          </a:p>
        </p:txBody>
      </p:sp>
      <p:sp>
        <p:nvSpPr>
          <p:cNvPr id="125" name="740627569_2880x1920.jpg"/>
          <p:cNvSpPr/>
          <p:nvPr>
            <p:ph type="pic" sz="quarter" idx="22"/>
          </p:nvPr>
        </p:nvSpPr>
        <p:spPr>
          <a:xfrm>
            <a:off x="15461772" y="7085972"/>
            <a:ext cx="8148414" cy="5432276"/>
          </a:xfrm>
          <a:prstGeom prst="rect">
            <a:avLst/>
          </a:prstGeom>
        </p:spPr>
        <p:txBody>
          <a:bodyPr lIns="91439" tIns="45719" rIns="91439" bIns="45719">
            <a:noAutofit/>
          </a:bodyPr>
          <a:lstStyle/>
          <a:p>
            <a:pPr/>
          </a:p>
        </p:txBody>
      </p:sp>
      <p:sp>
        <p:nvSpPr>
          <p:cNvPr id="126" name="996267730_2880x1920.jpg"/>
          <p:cNvSpPr/>
          <p:nvPr>
            <p:ph type="pic" idx="23"/>
          </p:nvPr>
        </p:nvSpPr>
        <p:spPr>
          <a:xfrm>
            <a:off x="-124635" y="1270000"/>
            <a:ext cx="16859219" cy="11239479"/>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996267730_2880x1920.jpg"/>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740627569_2880x1920.jpg"/>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FFFFFF"/>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solidFill>
                  <a:srgbClr val="FFFFFF"/>
                </a:solidFill>
              </a:defRPr>
            </a:lvl1pPr>
            <a:lvl2pPr marL="0" indent="457200" defTabSz="825500">
              <a:lnSpc>
                <a:spcPct val="100000"/>
              </a:lnSpc>
              <a:spcBef>
                <a:spcPts val="0"/>
              </a:spcBef>
              <a:buSzTx/>
              <a:buNone/>
              <a:defRPr b="1" sz="5500">
                <a:solidFill>
                  <a:srgbClr val="FFFFFF"/>
                </a:solidFill>
              </a:defRPr>
            </a:lvl2pPr>
            <a:lvl3pPr marL="0" indent="914400" defTabSz="825500">
              <a:lnSpc>
                <a:spcPct val="100000"/>
              </a:lnSpc>
              <a:spcBef>
                <a:spcPts val="0"/>
              </a:spcBef>
              <a:buSzTx/>
              <a:buNone/>
              <a:defRPr b="1" sz="5500">
                <a:solidFill>
                  <a:srgbClr val="FFFFFF"/>
                </a:solidFill>
              </a:defRPr>
            </a:lvl3pPr>
            <a:lvl4pPr marL="0" indent="1371600" defTabSz="825500">
              <a:lnSpc>
                <a:spcPct val="100000"/>
              </a:lnSpc>
              <a:spcBef>
                <a:spcPts val="0"/>
              </a:spcBef>
              <a:buSzTx/>
              <a:buNone/>
              <a:defRPr b="1" sz="5500">
                <a:solidFill>
                  <a:srgbClr val="FFFFFF"/>
                </a:solidFill>
              </a:defRPr>
            </a:lvl4pPr>
            <a:lvl5pPr marL="0" indent="1828800" defTabSz="825500">
              <a:lnSpc>
                <a:spcPct val="100000"/>
              </a:lnSpc>
              <a:spcBef>
                <a:spcPts val="0"/>
              </a:spcBef>
              <a:buSzTx/>
              <a:buNone/>
              <a:defRPr b="1" sz="5500">
                <a:solidFill>
                  <a:srgbClr val="FFFFFF"/>
                </a:solidFill>
              </a:defRPr>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136959463_1989x1321.jpg"/>
          <p:cNvSpPr/>
          <p:nvPr>
            <p:ph type="pic" idx="21"/>
          </p:nvPr>
        </p:nvSpPr>
        <p:spPr>
          <a:xfrm>
            <a:off x="9226574" y="1270000"/>
            <a:ext cx="16840152" cy="11184435"/>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617931575_1991x1322.jpg"/>
          <p:cNvSpPr/>
          <p:nvPr>
            <p:ph type="pic" idx="22"/>
          </p:nvPr>
        </p:nvSpPr>
        <p:spPr>
          <a:xfrm>
            <a:off x="8432800" y="1263848"/>
            <a:ext cx="16850011" cy="11188205"/>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solidFill>
          <a:srgbClr val="003462"/>
        </a:solidFill>
      </p:bgPr>
    </p:bg>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FFFFFF"/>
                </a:solidFill>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Marco Bocchese, Webster University…"/>
          <p:cNvSpPr txBox="1"/>
          <p:nvPr>
            <p:ph type="body" idx="21"/>
          </p:nvPr>
        </p:nvSpPr>
        <p:spPr>
          <a:xfrm>
            <a:off x="1201340" y="10480459"/>
            <a:ext cx="21971003" cy="2472620"/>
          </a:xfrm>
          <a:prstGeom prst="rect">
            <a:avLst/>
          </a:prstGeom>
          <a:extLst>
            <a:ext uri="{C572A759-6A51-4108-AA02-DFA0A04FC94B}">
              <ma14:wrappingTextBoxFlag xmlns:ma14="http://schemas.microsoft.com/office/mac/drawingml/2011/main" val="1"/>
            </a:ext>
          </a:extLst>
        </p:spPr>
        <p:txBody>
          <a:bodyPr/>
          <a:lstStyle/>
          <a:p>
            <a:pPr/>
            <a:r>
              <a:t>Marco Bocchese, Webster University</a:t>
            </a:r>
          </a:p>
          <a:p>
            <a:pPr/>
            <a:r>
              <a:t>Centro Culturale San Gaetano</a:t>
            </a:r>
          </a:p>
          <a:p>
            <a:pPr/>
            <a:r>
              <a:t>Padova, 8 giugno 2022</a:t>
            </a:r>
          </a:p>
        </p:txBody>
      </p:sp>
      <p:pic>
        <p:nvPicPr>
          <p:cNvPr id="152" name="The-objective-of-the-investigations-on-Ukraine-is-the-fight.jpeg" descr="The-objective-of-the-investigations-on-Ukraine-is-the-fight.jpeg"/>
          <p:cNvPicPr>
            <a:picLocks noChangeAspect="1"/>
          </p:cNvPicPr>
          <p:nvPr/>
        </p:nvPicPr>
        <p:blipFill>
          <a:blip r:embed="rId2">
            <a:extLst/>
          </a:blip>
          <a:stretch>
            <a:fillRect/>
          </a:stretch>
        </p:blipFill>
        <p:spPr>
          <a:xfrm>
            <a:off x="12892912" y="5147630"/>
            <a:ext cx="10735886" cy="6870966"/>
          </a:xfrm>
          <a:prstGeom prst="rect">
            <a:avLst/>
          </a:prstGeom>
          <a:ln w="12700">
            <a:miter lim="400000"/>
          </a:ln>
        </p:spPr>
      </p:pic>
      <p:sp>
        <p:nvSpPr>
          <p:cNvPr id="153" name="Lotta Contro l’Impunità:"/>
          <p:cNvSpPr txBox="1"/>
          <p:nvPr>
            <p:ph type="ctrTitle"/>
          </p:nvPr>
        </p:nvSpPr>
        <p:spPr>
          <a:xfrm>
            <a:off x="841718" y="263690"/>
            <a:ext cx="21971005" cy="4648201"/>
          </a:xfrm>
          <a:prstGeom prst="rect">
            <a:avLst/>
          </a:prstGeom>
        </p:spPr>
        <p:txBody>
          <a:bodyPr/>
          <a:lstStyle>
            <a:lvl1pPr>
              <a:defRPr spc="-260" sz="13000"/>
            </a:lvl1pPr>
          </a:lstStyle>
          <a:p>
            <a:pPr/>
            <a:r>
              <a:t>Lotta Contro l’Impunità:</a:t>
            </a:r>
          </a:p>
        </p:txBody>
      </p:sp>
      <p:sp>
        <p:nvSpPr>
          <p:cNvPr id="154" name="Quale Ruolo per la Giustizia Internazionale nel Conflitto Russo-Ucraino?"/>
          <p:cNvSpPr txBox="1"/>
          <p:nvPr>
            <p:ph type="subTitle" sz="half" idx="1"/>
          </p:nvPr>
        </p:nvSpPr>
        <p:spPr>
          <a:xfrm>
            <a:off x="841720" y="3322931"/>
            <a:ext cx="21971001" cy="5756568"/>
          </a:xfrm>
          <a:prstGeom prst="rect">
            <a:avLst/>
          </a:prstGeom>
        </p:spPr>
        <p:txBody>
          <a:bodyPr/>
          <a:lstStyle>
            <a:lvl1pPr>
              <a:defRPr sz="7500"/>
            </a:lvl1pPr>
          </a:lstStyle>
          <a:p>
            <a:pPr/>
            <a:r>
              <a:t>Quale Ruolo per la Giustizia Internazionale nel Conflitto Russo-Ucraino?</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Guerra in Ucraina (2022- )"/>
          <p:cNvSpPr txBox="1"/>
          <p:nvPr>
            <p:ph type="title"/>
          </p:nvPr>
        </p:nvSpPr>
        <p:spPr>
          <a:prstGeom prst="rect">
            <a:avLst/>
          </a:prstGeom>
        </p:spPr>
        <p:txBody>
          <a:bodyPr/>
          <a:lstStyle/>
          <a:p>
            <a:pPr/>
            <a:r>
              <a:t>Guerra in Ucraina (2022- )</a:t>
            </a:r>
          </a:p>
        </p:txBody>
      </p:sp>
      <p:sp>
        <p:nvSpPr>
          <p:cNvPr id="182" name="Le varie giustificazioni dell’uso della forza da parte russa (ad bellum):…"/>
          <p:cNvSpPr txBox="1"/>
          <p:nvPr>
            <p:ph type="body" idx="1"/>
          </p:nvPr>
        </p:nvSpPr>
        <p:spPr>
          <a:xfrm>
            <a:off x="1206500" y="2982181"/>
            <a:ext cx="21971000" cy="9522335"/>
          </a:xfrm>
          <a:prstGeom prst="rect">
            <a:avLst/>
          </a:prstGeom>
        </p:spPr>
        <p:txBody>
          <a:bodyPr/>
          <a:lstStyle/>
          <a:p>
            <a:pPr marL="0" indent="0" defTabSz="2218888">
              <a:spcBef>
                <a:spcPts val="4000"/>
              </a:spcBef>
              <a:buSzTx/>
              <a:buNone/>
              <a:defRPr sz="4368"/>
            </a:pPr>
            <a:r>
              <a:t>Le varie giustificazioni dell’uso della forza da parte russa (</a:t>
            </a:r>
            <a:r>
              <a:rPr i="1"/>
              <a:t>ad bellum</a:t>
            </a:r>
            <a:r>
              <a:t>):</a:t>
            </a:r>
          </a:p>
          <a:p>
            <a:pPr marL="554736" indent="-554736" defTabSz="2218888">
              <a:spcBef>
                <a:spcPts val="4000"/>
              </a:spcBef>
              <a:defRPr sz="4368"/>
            </a:pPr>
            <a:r>
              <a:t>Il principio di </a:t>
            </a:r>
            <a:r>
              <a:rPr b="1"/>
              <a:t>autoderminazione</a:t>
            </a:r>
            <a:r>
              <a:t> dei popoli e l’indipendenza rimediale sul modello del Kosovo (2008) → leggasi anche: https://www.ispionline.it/it/pubblicazione/donbass-e-oltre-lautodeterminazione-invocata-dalla-russia-non-ha-portato-diritti-35036</a:t>
            </a:r>
          </a:p>
          <a:p>
            <a:pPr marL="554736" indent="-554736" defTabSz="2218888">
              <a:spcBef>
                <a:spcPts val="4000"/>
              </a:spcBef>
              <a:defRPr sz="4368"/>
            </a:pPr>
            <a:r>
              <a:rPr b="1"/>
              <a:t>Intervento umanitario</a:t>
            </a:r>
            <a:r>
              <a:t> per porre fine al presunto genocidio della minoranza russofona in Ucraina orientale → leggasi anche: https://www.cesi-italia.org/it/articoli/la-russia-le-accuse-di-genocidio-ucraino-in-donbas-e-la-verita-distorta</a:t>
            </a:r>
          </a:p>
          <a:p>
            <a:pPr marL="554736" indent="-554736" defTabSz="2218888">
              <a:spcBef>
                <a:spcPts val="4000"/>
              </a:spcBef>
              <a:defRPr sz="4368"/>
            </a:pPr>
            <a:r>
              <a:t>Protezione dei </a:t>
            </a:r>
            <a:r>
              <a:rPr b="1"/>
              <a:t>cittadini</a:t>
            </a:r>
            <a:r>
              <a:t> russi all’estero (fenomeno dei “nuovi russi”) → interpretazione lata (e minoritaria) del principio di legittima difesa sancito dall’Art. 51 della Carta ONU</a:t>
            </a:r>
          </a:p>
          <a:p>
            <a:pPr marL="554736" indent="-554736" defTabSz="2218888">
              <a:spcBef>
                <a:spcPts val="4000"/>
              </a:spcBef>
              <a:defRPr sz="4368"/>
            </a:pPr>
            <a:r>
              <a:t>L’Ucraina reagisce e contrattacca → procedimento pendente dinanzi alla Corte Internazionale di Giustizia (ICJ) → applicazione di </a:t>
            </a:r>
            <a:r>
              <a:rPr b="1"/>
              <a:t>misure cautelari</a:t>
            </a:r>
            <a:r>
              <a:t> richieste dalla parte attrice (Ucraina)</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La Corte Penale Internazionale (CPI/ICC)"/>
          <p:cNvSpPr txBox="1"/>
          <p:nvPr>
            <p:ph type="title"/>
          </p:nvPr>
        </p:nvSpPr>
        <p:spPr>
          <a:prstGeom prst="rect">
            <a:avLst/>
          </a:prstGeom>
        </p:spPr>
        <p:txBody>
          <a:bodyPr/>
          <a:lstStyle/>
          <a:p>
            <a:pPr/>
            <a:r>
              <a:t>La Corte Penale Internazionale (CPI/ICC)</a:t>
            </a:r>
          </a:p>
        </p:txBody>
      </p:sp>
      <p:sp>
        <p:nvSpPr>
          <p:cNvPr id="157" name="Statuto della CPI negoziato e finalizzato a Roma nel luglio 1998…"/>
          <p:cNvSpPr txBox="1"/>
          <p:nvPr>
            <p:ph type="body" idx="1"/>
          </p:nvPr>
        </p:nvSpPr>
        <p:spPr>
          <a:xfrm>
            <a:off x="1206500" y="2925616"/>
            <a:ext cx="21971000" cy="9578900"/>
          </a:xfrm>
          <a:prstGeom prst="rect">
            <a:avLst/>
          </a:prstGeom>
        </p:spPr>
        <p:txBody>
          <a:bodyPr/>
          <a:lstStyle/>
          <a:p>
            <a:pPr marL="603503" indent="-603503" defTabSz="2413955">
              <a:spcBef>
                <a:spcPts val="4400"/>
              </a:spcBef>
              <a:defRPr sz="3959"/>
            </a:pPr>
            <a:r>
              <a:t>Statuto della CPI negoziato e finalizzato a Roma nel luglio 1998</a:t>
            </a:r>
          </a:p>
          <a:p>
            <a:pPr marL="603503" indent="-603503" defTabSz="2413955">
              <a:spcBef>
                <a:spcPts val="4400"/>
              </a:spcBef>
              <a:defRPr sz="3959"/>
            </a:pPr>
            <a:r>
              <a:t>Entrata in vigore: 1 luglio 2002 (60 ratifiche necessarie) — assai prima di quanto si pensasse</a:t>
            </a:r>
          </a:p>
          <a:p>
            <a:pPr marL="603503" indent="-603503" defTabSz="2413955">
              <a:spcBef>
                <a:spcPts val="4400"/>
              </a:spcBef>
              <a:defRPr sz="3959"/>
            </a:pPr>
            <a:r>
              <a:t>Paesi aderenti sono 123 → altri 32 (tra cui Russia e Stati Uniti) hanno firmato il trattato di costituzione ma non l’hanno mai ratificato </a:t>
            </a:r>
          </a:p>
          <a:p>
            <a:pPr marL="603503" indent="-603503" defTabSz="2413955">
              <a:spcBef>
                <a:spcPts val="4400"/>
              </a:spcBef>
              <a:defRPr sz="3959"/>
            </a:pPr>
            <a:r>
              <a:t>Le radici per la nascita di questa Corte affondano nel Processo di Norimberga, che alla fine della II guerra mondiale giudicò i criminali di guerra nazisti responsabili dell’Olocausto → Ulteriore sviluppo rispetto all’esperienza dei due tribunali </a:t>
            </a:r>
            <a:r>
              <a:rPr i="1"/>
              <a:t>ad hoc</a:t>
            </a:r>
            <a:r>
              <a:t> (Ex Yugoslavia e Rwanda)</a:t>
            </a:r>
          </a:p>
          <a:p>
            <a:pPr marL="603503" indent="-603503" defTabSz="2413955">
              <a:spcBef>
                <a:spcPts val="4400"/>
              </a:spcBef>
              <a:defRPr sz="3959"/>
            </a:pPr>
            <a:r>
              <a:t>Tensione inevitabile tra diritto dei trattati e diritto penale (sopratutto con riferimento al criterio di competenza del </a:t>
            </a:r>
            <a:r>
              <a:rPr i="1"/>
              <a:t>locus commissi delicti</a:t>
            </a:r>
            <a:r>
              <a:t> ed ai procedimenti a carico di indagati/imputati stranieri rispetto al paese in cui si procede)</a:t>
            </a:r>
          </a:p>
          <a:p>
            <a:pPr marL="603503" indent="-603503" defTabSz="2413955">
              <a:spcBef>
                <a:spcPts val="4400"/>
              </a:spcBef>
              <a:defRPr sz="3959"/>
            </a:pPr>
            <a:r>
              <a:t>Cambio di rotta → impunità &gt; immunità (sviluppo davvero notevole rispetto al passato, ma ancora lungi dall’essere universalmente accettato)</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CPI-ICC: Competenza per Materia (art. 5)"/>
          <p:cNvSpPr txBox="1"/>
          <p:nvPr>
            <p:ph type="title"/>
          </p:nvPr>
        </p:nvSpPr>
        <p:spPr>
          <a:prstGeom prst="rect">
            <a:avLst/>
          </a:prstGeom>
        </p:spPr>
        <p:txBody>
          <a:bodyPr/>
          <a:lstStyle/>
          <a:p>
            <a:pPr/>
            <a:r>
              <a:t>CPI-ICC: Competenza per Materia (art. 5)</a:t>
            </a:r>
          </a:p>
        </p:txBody>
      </p:sp>
      <p:sp>
        <p:nvSpPr>
          <p:cNvPr id="160" name="La competenza della Corte è limitata ai crimini più gravi, motivo di allarme per l’intera comunità internazionale → La Corte ha competenza, in forza dello Statuto di Roma, per i crimini seguenti:…"/>
          <p:cNvSpPr txBox="1"/>
          <p:nvPr>
            <p:ph type="body" idx="1"/>
          </p:nvPr>
        </p:nvSpPr>
        <p:spPr>
          <a:xfrm>
            <a:off x="1206500" y="2813181"/>
            <a:ext cx="21971000" cy="9897601"/>
          </a:xfrm>
          <a:prstGeom prst="rect">
            <a:avLst/>
          </a:prstGeom>
        </p:spPr>
        <p:txBody>
          <a:bodyPr/>
          <a:lstStyle/>
          <a:p>
            <a:pPr marL="0" indent="0" defTabSz="2048204">
              <a:spcBef>
                <a:spcPts val="3700"/>
              </a:spcBef>
              <a:buSzTx/>
              <a:buNone/>
              <a:defRPr sz="4032"/>
            </a:pPr>
            <a:r>
              <a:t>La competenza della Corte è limitata ai crimini più gravi, motivo di allarme per l’intera comunità internazionale → La Corte ha competenza, in forza dello Statuto di Roma, per i crimini seguenti:</a:t>
            </a:r>
          </a:p>
          <a:p>
            <a:pPr marL="512063" indent="-512063" defTabSz="2048204">
              <a:spcBef>
                <a:spcPts val="3700"/>
              </a:spcBef>
              <a:defRPr sz="4032"/>
            </a:pPr>
            <a:r>
              <a:t>crimine di genocidio (art. 6)</a:t>
            </a:r>
          </a:p>
          <a:p>
            <a:pPr marL="512063" indent="-512063" defTabSz="2048204">
              <a:spcBef>
                <a:spcPts val="3700"/>
              </a:spcBef>
              <a:defRPr sz="4032"/>
            </a:pPr>
            <a:r>
              <a:t>crimini contro l’umanità (art. 7)</a:t>
            </a:r>
          </a:p>
          <a:p>
            <a:pPr marL="512063" indent="-512063" defTabSz="2048204">
              <a:spcBef>
                <a:spcPts val="3700"/>
              </a:spcBef>
              <a:defRPr sz="4032"/>
            </a:pPr>
            <a:r>
              <a:t>crimini di guerra (art. 8)(</a:t>
            </a:r>
            <a:r>
              <a:rPr i="1"/>
              <a:t>jus in bello</a:t>
            </a:r>
            <a:r>
              <a:t>)</a:t>
            </a:r>
          </a:p>
          <a:p>
            <a:pPr marL="512063" indent="-512063" defTabSz="2048204">
              <a:spcBef>
                <a:spcPts val="3700"/>
              </a:spcBef>
              <a:defRPr sz="4032"/>
            </a:pPr>
            <a:r>
              <a:t>crimine di aggressione (art. 8-bis)(</a:t>
            </a:r>
            <a:r>
              <a:rPr i="1"/>
              <a:t>jus ad bellum</a:t>
            </a:r>
            <a:r>
              <a:t>)</a:t>
            </a:r>
          </a:p>
          <a:p>
            <a:pPr lvl="1" marL="1024127" indent="-512063" defTabSz="2048204">
              <a:spcBef>
                <a:spcPts val="3700"/>
              </a:spcBef>
              <a:defRPr sz="4032"/>
            </a:pPr>
            <a:r>
              <a:t>Pur prevista dall’art. 5 dello Statuto, la competenza della CPI sul crimine di aggressione era stata demandata a un momento successivo → era necessario trovare un accordo sulla definizione di tale crimine e sulle condizioni per l’esercizio della giurisdizione</a:t>
            </a:r>
          </a:p>
          <a:p>
            <a:pPr lvl="1" marL="1024127" indent="-512063" defTabSz="2048204">
              <a:spcBef>
                <a:spcPts val="3700"/>
              </a:spcBef>
              <a:defRPr sz="4032"/>
            </a:pPr>
            <a:r>
              <a:t>Nel dicembre 2017, l'Assemblea degli Stati Parte (ASP) ha adottato per consenso una risoluzione che attiva la giurisdizione della Corte penale internazionale sul crimine di aggressione a partire dal</a:t>
            </a:r>
            <a:r>
              <a:rPr b="1"/>
              <a:t> 17 luglio 2018.</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CPI-ICC: Competenza Ratione Temporis (art. 11)"/>
          <p:cNvSpPr txBox="1"/>
          <p:nvPr>
            <p:ph type="title"/>
          </p:nvPr>
        </p:nvSpPr>
        <p:spPr>
          <a:prstGeom prst="rect">
            <a:avLst/>
          </a:prstGeom>
        </p:spPr>
        <p:txBody>
          <a:bodyPr/>
          <a:lstStyle/>
          <a:p>
            <a:pPr defTabSz="2218888">
              <a:defRPr spc="-154" sz="7735"/>
            </a:pPr>
            <a:r>
              <a:t>CPI-ICC: Competenza </a:t>
            </a:r>
            <a:r>
              <a:rPr i="1"/>
              <a:t>Ratione Temporis </a:t>
            </a:r>
            <a:r>
              <a:t>(art. 11)</a:t>
            </a:r>
          </a:p>
        </p:txBody>
      </p:sp>
      <p:sp>
        <p:nvSpPr>
          <p:cNvPr id="163" name="1. La Corte ha competenza solo sui crimini di sua competenza, commessi dopo l’entrata in vigore del presente Statuto…"/>
          <p:cNvSpPr txBox="1"/>
          <p:nvPr>
            <p:ph type="body" idx="1"/>
          </p:nvPr>
        </p:nvSpPr>
        <p:spPr>
          <a:xfrm>
            <a:off x="1206500" y="2917779"/>
            <a:ext cx="21971000" cy="9586737"/>
          </a:xfrm>
          <a:prstGeom prst="rect">
            <a:avLst/>
          </a:prstGeom>
        </p:spPr>
        <p:txBody>
          <a:bodyPr/>
          <a:lstStyle/>
          <a:p>
            <a:pPr marL="609599" indent="-609599">
              <a:defRPr sz="4500"/>
            </a:pPr>
            <a:r>
              <a:t>1. La Corte ha competenza solo sui crimini di sua competenza, commessi </a:t>
            </a:r>
            <a:r>
              <a:rPr b="1"/>
              <a:t>dopo</a:t>
            </a:r>
            <a:r>
              <a:t> l’entrata in vigore del presente Statuto</a:t>
            </a:r>
          </a:p>
          <a:p>
            <a:pPr marL="609599" indent="-609599">
              <a:defRPr sz="4500"/>
            </a:pPr>
            <a:r>
              <a:t>2. Quando uno Stato diviene Parte al presente Statuto successivamente alla sua entrata in vigore, la Corte può esercitare il proprio potere giurisdizionale solo sui crimini commessi dopo l’entrata in vigore del presente Statuto nei confronti di tale Stato, </a:t>
            </a:r>
            <a:r>
              <a:rPr b="1"/>
              <a:t>a meno che</a:t>
            </a:r>
            <a:r>
              <a:t> lo Stato stesso abbia reso una dichiarazione ai sensi dell’arti­colo 12 paragrafo 3</a:t>
            </a:r>
          </a:p>
          <a:p>
            <a:pPr marL="609599" indent="-609599">
              <a:defRPr sz="4500"/>
            </a:pPr>
            <a:r>
              <a:t>Il paragrafo 2 ha avuto (e, verosimilmente, continuerà ad avere) implicazioni importanti circa la decisione dei governi nazionali di invitare lo scrutinio della CPI pur non avendo ratificato lo Statuto di Roma → leggasi, a tal proposito: https://digitalcommons.law.uw.edu/wilj/vol27/iss3/4/</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Condizioni di Procedibilità (art. 13)"/>
          <p:cNvSpPr txBox="1"/>
          <p:nvPr>
            <p:ph type="title"/>
          </p:nvPr>
        </p:nvSpPr>
        <p:spPr>
          <a:prstGeom prst="rect">
            <a:avLst/>
          </a:prstGeom>
        </p:spPr>
        <p:txBody>
          <a:bodyPr/>
          <a:lstStyle/>
          <a:p>
            <a:pPr/>
            <a:r>
              <a:t>Condizioni di Procedibilità (art. 13)</a:t>
            </a:r>
          </a:p>
        </p:txBody>
      </p:sp>
      <p:sp>
        <p:nvSpPr>
          <p:cNvPr id="166" name="La Corte può esercitare il proprio potere giurisdizionale su uno dei crimini di cui all’articolo 5 se:…"/>
          <p:cNvSpPr txBox="1"/>
          <p:nvPr>
            <p:ph type="body" idx="1"/>
          </p:nvPr>
        </p:nvSpPr>
        <p:spPr>
          <a:xfrm>
            <a:off x="1206500" y="2773674"/>
            <a:ext cx="21971000" cy="9730842"/>
          </a:xfrm>
          <a:prstGeom prst="rect">
            <a:avLst/>
          </a:prstGeom>
        </p:spPr>
        <p:txBody>
          <a:bodyPr/>
          <a:lstStyle/>
          <a:p>
            <a:pPr marL="0" indent="0" defTabSz="2145738">
              <a:spcBef>
                <a:spcPts val="3900"/>
              </a:spcBef>
              <a:buSzTx/>
              <a:buNone/>
              <a:defRPr sz="4224"/>
            </a:pPr>
            <a:r>
              <a:t>La Corte può esercitare il proprio potere giurisdizionale su uno dei crimini di cui all’articolo 5 se:</a:t>
            </a:r>
          </a:p>
          <a:p>
            <a:pPr marL="536447" indent="-536447" defTabSz="2145738">
              <a:spcBef>
                <a:spcPts val="3900"/>
              </a:spcBef>
              <a:defRPr sz="4224"/>
            </a:pPr>
            <a:r>
              <a:t>uno Stato Parte, in conformità dell’articolo 14, segnala/deferisce al Procuratore una situazione nella quale uno o più di tali crimini appaiono essere stati commessi;</a:t>
            </a:r>
          </a:p>
          <a:p>
            <a:pPr marL="536447" indent="-536447" defTabSz="2145738">
              <a:spcBef>
                <a:spcPts val="3900"/>
              </a:spcBef>
              <a:defRPr sz="4224"/>
            </a:pPr>
            <a:r>
              <a:t>il Consiglio di Sicurezza, nell’ambito delle azioni previste dal capitolo VII della Carta delle Nazioni Unite, segnala/deferisce al Procuratore una situazione nella quale uno o più di tali crimini appaiono essere stati commessi; </a:t>
            </a:r>
          </a:p>
          <a:p>
            <a:pPr marL="536447" indent="-536447" defTabSz="2145738">
              <a:spcBef>
                <a:spcPts val="3900"/>
              </a:spcBef>
              <a:defRPr sz="4224"/>
            </a:pPr>
            <a:r>
              <a:t>il Procuratore ha aperto un’indagine sul crimine in questione in forza dell’articolo 15 → iniziatative propriu motu dell’Ufficio del Procuratore</a:t>
            </a:r>
          </a:p>
          <a:p>
            <a:pPr marL="536447" indent="-536447" defTabSz="2145738">
              <a:spcBef>
                <a:spcPts val="3900"/>
              </a:spcBef>
              <a:defRPr sz="4224"/>
            </a:pPr>
            <a:r>
              <a:t>art. 12.3: accettazione di uno Stato </a:t>
            </a:r>
            <a:r>
              <a:rPr b="1"/>
              <a:t>non</a:t>
            </a:r>
            <a:r>
              <a:t> Parte del presente Statuto → tale Stato può, con dichiarazione depositata in Cancelleria, accettare la competenza della Corte sul crimine di cui trattasi → Lo Stato accettante coopera con la Corte senza ritardo e senza eccezioni, in conformità al capitolo IX</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La CPI in Azione (al 6 giugno 2022)"/>
          <p:cNvSpPr txBox="1"/>
          <p:nvPr>
            <p:ph type="title"/>
          </p:nvPr>
        </p:nvSpPr>
        <p:spPr>
          <a:xfrm>
            <a:off x="1206500" y="753784"/>
            <a:ext cx="21971000" cy="1631879"/>
          </a:xfrm>
          <a:prstGeom prst="rect">
            <a:avLst/>
          </a:prstGeom>
        </p:spPr>
        <p:txBody>
          <a:bodyPr/>
          <a:lstStyle/>
          <a:p>
            <a:pPr/>
            <a:r>
              <a:t>La CPI in Azione (al 6 giugno 2022)</a:t>
            </a:r>
          </a:p>
        </p:txBody>
      </p:sp>
      <p:sp>
        <p:nvSpPr>
          <p:cNvPr id="169" name="Esame preliminare concluso in Nigeria → si attende ora che la Procura richieda l’autorizzazione ad aprire un’indagine ufficiale…"/>
          <p:cNvSpPr txBox="1"/>
          <p:nvPr>
            <p:ph type="body" sz="quarter" idx="1"/>
          </p:nvPr>
        </p:nvSpPr>
        <p:spPr>
          <a:xfrm>
            <a:off x="1206499" y="10459485"/>
            <a:ext cx="21971001" cy="2356190"/>
          </a:xfrm>
          <a:prstGeom prst="rect">
            <a:avLst/>
          </a:prstGeom>
        </p:spPr>
        <p:txBody>
          <a:bodyPr/>
          <a:lstStyle/>
          <a:p>
            <a:pPr marL="359663" indent="-359663" defTabSz="1438619">
              <a:spcBef>
                <a:spcPts val="2600"/>
              </a:spcBef>
              <a:defRPr sz="2832"/>
            </a:pPr>
            <a:r>
              <a:t>Esame preliminare concluso in Nigeria → si attende ora che la Procura richieda l’autorizzazione ad aprire un’indagine ufficiale</a:t>
            </a:r>
          </a:p>
          <a:p>
            <a:pPr marL="359663" indent="-359663" defTabSz="1438619">
              <a:spcBef>
                <a:spcPts val="2600"/>
              </a:spcBef>
              <a:defRPr sz="2832"/>
            </a:pPr>
            <a:r>
              <a:t>Esame preliminare ancora in corso in Guinea (dal settembre 2009)</a:t>
            </a:r>
          </a:p>
          <a:p>
            <a:pPr marL="359663" indent="-359663" defTabSz="1438619">
              <a:spcBef>
                <a:spcPts val="2600"/>
              </a:spcBef>
              <a:defRPr sz="2832"/>
            </a:pPr>
            <a:r>
              <a:t>“Archiviazione” degli esami preliminari concernenti Colombia, Bolivia, Honduras, Gabon, i soldati britannici in Iraq, Sud Corea, ecc…</a:t>
            </a:r>
          </a:p>
        </p:txBody>
      </p:sp>
      <p:pic>
        <p:nvPicPr>
          <p:cNvPr id="170" name="Screen Shot 2022-06-06 at 17.13.59.png" descr="Screen Shot 2022-06-06 at 17.13.59.png"/>
          <p:cNvPicPr>
            <a:picLocks noChangeAspect="1"/>
          </p:cNvPicPr>
          <p:nvPr/>
        </p:nvPicPr>
        <p:blipFill>
          <a:blip r:embed="rId2">
            <a:extLst/>
          </a:blip>
          <a:stretch>
            <a:fillRect/>
          </a:stretch>
        </p:blipFill>
        <p:spPr>
          <a:xfrm>
            <a:off x="4873380" y="2642543"/>
            <a:ext cx="14637240" cy="776733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Conflitto Russo-Georgiano (Agosto 2008)"/>
          <p:cNvSpPr txBox="1"/>
          <p:nvPr>
            <p:ph type="title"/>
          </p:nvPr>
        </p:nvSpPr>
        <p:spPr>
          <a:prstGeom prst="rect">
            <a:avLst/>
          </a:prstGeom>
        </p:spPr>
        <p:txBody>
          <a:bodyPr/>
          <a:lstStyle/>
          <a:p>
            <a:pPr/>
            <a:r>
              <a:t>Conflitto Russo-Georgiano (Agosto 2008)</a:t>
            </a:r>
          </a:p>
        </p:txBody>
      </p:sp>
      <p:sp>
        <p:nvSpPr>
          <p:cNvPr id="173" name="10 marzo 2022: la Procura della CPI ha (finalmente) richiesto l’emissione di mandati d’arresto a carico dei seguenti individui, tutti accusati di crimini di guerra:…"/>
          <p:cNvSpPr txBox="1"/>
          <p:nvPr>
            <p:ph type="body" idx="1"/>
          </p:nvPr>
        </p:nvSpPr>
        <p:spPr>
          <a:xfrm>
            <a:off x="1206500" y="3238039"/>
            <a:ext cx="21971000" cy="9266477"/>
          </a:xfrm>
          <a:prstGeom prst="rect">
            <a:avLst/>
          </a:prstGeom>
        </p:spPr>
        <p:txBody>
          <a:bodyPr/>
          <a:lstStyle/>
          <a:p>
            <a:pPr marL="0" indent="0" defTabSz="2145738">
              <a:spcBef>
                <a:spcPts val="3900"/>
              </a:spcBef>
              <a:buSzTx/>
              <a:buNone/>
              <a:defRPr sz="4224"/>
            </a:pPr>
            <a:r>
              <a:rPr b="1"/>
              <a:t>10 marzo 2022</a:t>
            </a:r>
            <a:r>
              <a:t>: la Procura della CPI ha (finalmente) richiesto l’emissione di mandati d’arresto a carico dei seguenti individui, tutti accusati di crimini di guerra:</a:t>
            </a:r>
          </a:p>
          <a:p>
            <a:pPr lvl="1" marL="1072895" indent="-536447" defTabSz="2145738">
              <a:spcBef>
                <a:spcPts val="3900"/>
              </a:spcBef>
              <a:defRPr sz="4224"/>
            </a:pPr>
            <a:r>
              <a:t>Lt.-Gen. Mikhail Mindzaev, nominato nel 2005 “ministro degli affari interni” dell'Ossezia meridionale almeno fino al 31 ottobre 2008;</a:t>
            </a:r>
          </a:p>
          <a:p>
            <a:pPr lvl="1" marL="1072895" indent="-536447" defTabSz="2145738">
              <a:spcBef>
                <a:spcPts val="3900"/>
              </a:spcBef>
              <a:defRPr sz="4224"/>
            </a:pPr>
            <a:r>
              <a:t>Gamlet Guchmazov, capo della struttura di detenzione preventiva del “ministero degli affari interni” dell'Ossezia meridionale al momento degli eventi;</a:t>
            </a:r>
          </a:p>
          <a:p>
            <a:pPr lvl="1" marL="1072895" indent="-536447" defTabSz="2145738">
              <a:spcBef>
                <a:spcPts val="3900"/>
              </a:spcBef>
              <a:defRPr sz="4224"/>
            </a:pPr>
            <a:r>
              <a:t>David Georgiyevich Sanakoev, rappresentante presidenziale de facto per i diritti umani dell'Ossezia meridionale, noto anche come "difensore civico" al momento degli eventi.</a:t>
            </a:r>
          </a:p>
          <a:p>
            <a:pPr marL="536447" indent="-536447" defTabSz="2145738">
              <a:spcBef>
                <a:spcPts val="3900"/>
              </a:spcBef>
              <a:defRPr sz="4224"/>
            </a:pPr>
            <a:r>
              <a:t>L'indagine ha anche scoperto il presunto ruolo di Vyacheslav Borisov, Maggiore Generale delle Forze Armate russe e Vice Comandante delle Forze Aviotrasportate all'epoca dei fatti, che si ritiene abbia contribuito intenzionalmente all'esecuzione di alcuni di questi crimini, ed ora è deceduto</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Guerra in Ucraina (2014-2021)"/>
          <p:cNvSpPr txBox="1"/>
          <p:nvPr>
            <p:ph type="title"/>
          </p:nvPr>
        </p:nvSpPr>
        <p:spPr>
          <a:prstGeom prst="rect">
            <a:avLst/>
          </a:prstGeom>
        </p:spPr>
        <p:txBody>
          <a:bodyPr/>
          <a:lstStyle/>
          <a:p>
            <a:pPr/>
            <a:r>
              <a:t>Guerra in Ucraina (2014-2021)</a:t>
            </a:r>
          </a:p>
        </p:txBody>
      </p:sp>
      <p:sp>
        <p:nvSpPr>
          <p:cNvPr id="176" name="18 febbrario 2014: violenta repressione della manifestazioni/proteste in Piazza dell’Indipendenza (Maidan)…"/>
          <p:cNvSpPr txBox="1"/>
          <p:nvPr>
            <p:ph type="body" idx="1"/>
          </p:nvPr>
        </p:nvSpPr>
        <p:spPr>
          <a:xfrm>
            <a:off x="1120393" y="2847490"/>
            <a:ext cx="22143214" cy="9737359"/>
          </a:xfrm>
          <a:prstGeom prst="rect">
            <a:avLst/>
          </a:prstGeom>
        </p:spPr>
        <p:txBody>
          <a:bodyPr/>
          <a:lstStyle/>
          <a:p>
            <a:pPr marL="499872" indent="-499872" defTabSz="1999437">
              <a:spcBef>
                <a:spcPts val="3600"/>
              </a:spcBef>
              <a:defRPr sz="3936"/>
            </a:pPr>
            <a:r>
              <a:t>18 febbrario 2014: violenta repressione della manifestazioni/proteste in Piazza dell’Indipendenza (Maidan)</a:t>
            </a:r>
          </a:p>
          <a:p>
            <a:pPr marL="499872" indent="-499872" defTabSz="1999437">
              <a:spcBef>
                <a:spcPts val="3600"/>
              </a:spcBef>
              <a:defRPr sz="3936"/>
            </a:pPr>
            <a:r>
              <a:t>24 febbrario 2014: Yanukovych fugge in Russia</a:t>
            </a:r>
          </a:p>
          <a:p>
            <a:pPr marL="499872" indent="-499872" defTabSz="1999437">
              <a:spcBef>
                <a:spcPts val="3600"/>
              </a:spcBef>
              <a:defRPr sz="3936"/>
            </a:pPr>
            <a:r>
              <a:t>16 marzo 2014: referendum in Crimea</a:t>
            </a:r>
          </a:p>
          <a:p>
            <a:pPr marL="499872" indent="-499872" defTabSz="1999437">
              <a:spcBef>
                <a:spcPts val="3600"/>
              </a:spcBef>
              <a:defRPr sz="3936"/>
            </a:pPr>
            <a:r>
              <a:t>24 marzo 2014: truppe ucraine si ritirano dalla Crimea in seguito all’ingresso di un numeroso contingente russo (avvenuto due giorni prima)</a:t>
            </a:r>
          </a:p>
          <a:p>
            <a:pPr marL="499872" indent="-499872" defTabSz="1999437">
              <a:spcBef>
                <a:spcPts val="3600"/>
              </a:spcBef>
              <a:defRPr sz="3936"/>
            </a:pPr>
            <a:r>
              <a:t>17 aprile 2014: il presidente facente funzioni Turchynov accetta la giurisdizione della CPI ex art. 12.3 con riferimento al periodo 21 novembre 2013 - 22 febbrario 2014</a:t>
            </a:r>
          </a:p>
          <a:p>
            <a:pPr marL="499872" indent="-499872" defTabSz="1999437">
              <a:spcBef>
                <a:spcPts val="3600"/>
              </a:spcBef>
              <a:defRPr sz="3936"/>
            </a:pPr>
            <a:r>
              <a:t>26 maggio 2014: importante successo militare ucraino in Donbass → la Russia aumenta l’invio di armi ed “osservatori” militari (che di fatto vanno a sostituire i comandandi militari secessionisti)</a:t>
            </a:r>
          </a:p>
          <a:p>
            <a:pPr marL="499872" indent="-499872" defTabSz="1999437">
              <a:spcBef>
                <a:spcPts val="3600"/>
              </a:spcBef>
              <a:defRPr sz="3936"/>
            </a:pPr>
            <a:r>
              <a:t>8 settembre 2015: seconda accettazione della giurisdizione della CPI dal 20 febbraio 2014 in poi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Guerra in Ucraina (2022- )"/>
          <p:cNvSpPr txBox="1"/>
          <p:nvPr>
            <p:ph type="title"/>
          </p:nvPr>
        </p:nvSpPr>
        <p:spPr>
          <a:prstGeom prst="rect">
            <a:avLst/>
          </a:prstGeom>
        </p:spPr>
        <p:txBody>
          <a:bodyPr/>
          <a:lstStyle/>
          <a:p>
            <a:pPr/>
            <a:r>
              <a:t>Guerra in Ucraina (2022- )</a:t>
            </a:r>
          </a:p>
        </p:txBody>
      </p:sp>
      <p:sp>
        <p:nvSpPr>
          <p:cNvPr id="179" name="24 febbraio 2022: ha inizio la cosiddetta “operazione militare speciale” russa in territorio ucraino…"/>
          <p:cNvSpPr txBox="1"/>
          <p:nvPr>
            <p:ph type="body" idx="1"/>
          </p:nvPr>
        </p:nvSpPr>
        <p:spPr>
          <a:xfrm>
            <a:off x="1206499" y="2740876"/>
            <a:ext cx="21971001" cy="10016804"/>
          </a:xfrm>
          <a:prstGeom prst="rect">
            <a:avLst/>
          </a:prstGeom>
        </p:spPr>
        <p:txBody>
          <a:bodyPr/>
          <a:lstStyle/>
          <a:p>
            <a:pPr marL="432815" indent="-432815" defTabSz="1731220">
              <a:spcBef>
                <a:spcPts val="3100"/>
              </a:spcBef>
              <a:defRPr sz="3407"/>
            </a:pPr>
            <a:r>
              <a:t>24 febbraio 2022: ha inizio la cosiddetta “operazione militare speciale” russa in territorio ucraino </a:t>
            </a:r>
          </a:p>
          <a:p>
            <a:pPr marL="432815" indent="-432815" defTabSz="1731220">
              <a:spcBef>
                <a:spcPts val="3100"/>
              </a:spcBef>
              <a:defRPr sz="3407"/>
            </a:pPr>
            <a:r>
              <a:t>26 febbraio 2022: Il governo ucraino cita l’omologo russo dinanzi alla ICJ per presunte violazioni della Convenzione per la Prevenzione e la Repressione del Delitto di Genocidio</a:t>
            </a:r>
          </a:p>
          <a:p>
            <a:pPr marL="432815" indent="-432815" defTabSz="1731220">
              <a:spcBef>
                <a:spcPts val="3100"/>
              </a:spcBef>
              <a:defRPr sz="3407"/>
            </a:pPr>
            <a:r>
              <a:t>28 febbraio 2022: il Procuratore Capo Khan annuncia di voler richiedere l’apertura di un’indagine ufficiale della situazione concernente l’Ucraina</a:t>
            </a:r>
          </a:p>
          <a:p>
            <a:pPr marL="432815" indent="-432815" defTabSz="1731220">
              <a:spcBef>
                <a:spcPts val="3100"/>
              </a:spcBef>
              <a:defRPr sz="3407"/>
            </a:pPr>
            <a:r>
              <a:t>1-2 marzo 2022: 41 paesi deferiscono la situazione concernente l’Ucraina alla Procura della CPI → altri paesi si aggiungono poco dopo (Giappone, Montenegro e Cile)</a:t>
            </a:r>
          </a:p>
          <a:p>
            <a:pPr marL="432815" indent="-432815" defTabSz="1731220">
              <a:spcBef>
                <a:spcPts val="3100"/>
              </a:spcBef>
              <a:defRPr sz="3407"/>
            </a:pPr>
            <a:r>
              <a:t>2 marzo 2022: il Procuratore Capo Khan annuncia aver aperto un’indagine ufficiale della situazione concernente l’Ucraina</a:t>
            </a:r>
          </a:p>
          <a:p>
            <a:pPr marL="432815" indent="-432815" defTabSz="1731220">
              <a:spcBef>
                <a:spcPts val="3100"/>
              </a:spcBef>
              <a:defRPr sz="3407"/>
            </a:pPr>
            <a:r>
              <a:t>10 marzo 2022: la Procura della CPI accusa di crimini di guerra il militare russo Borisov con riferimento alla situazione concernente la Georgia</a:t>
            </a:r>
          </a:p>
          <a:p>
            <a:pPr marL="432815" indent="-432815" defTabSz="1731220">
              <a:spcBef>
                <a:spcPts val="3100"/>
              </a:spcBef>
              <a:defRPr sz="3407"/>
            </a:pPr>
            <a:r>
              <a:t>13 aprile 2022: Il Procuratore Capo della CPI Karim Khan visita la città di Bucha con l’omologa ucraina Iryna Venediktova</a:t>
            </a:r>
          </a:p>
          <a:p>
            <a:pPr marL="432815" indent="-432815" defTabSz="1731220">
              <a:spcBef>
                <a:spcPts val="3100"/>
              </a:spcBef>
              <a:defRPr sz="3407"/>
            </a:pPr>
            <a:r>
              <a:t>17 maggio 2022: la Procura della CPI invia 42 investigatori in Ucraina per raccogliere prove e documentare presunti crimini di guerra e contro l’umanità</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