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92" r:id="rId8"/>
  </p:sldMasterIdLst>
  <p:notesMasterIdLst>
    <p:notesMasterId r:id="rId45"/>
  </p:notesMasterIdLst>
  <p:sldIdLst>
    <p:sldId id="264" r:id="rId9"/>
    <p:sldId id="266" r:id="rId10"/>
    <p:sldId id="268" r:id="rId11"/>
    <p:sldId id="270" r:id="rId12"/>
    <p:sldId id="271" r:id="rId13"/>
    <p:sldId id="257" r:id="rId14"/>
    <p:sldId id="259" r:id="rId15"/>
    <p:sldId id="258" r:id="rId16"/>
    <p:sldId id="260" r:id="rId17"/>
    <p:sldId id="272" r:id="rId18"/>
    <p:sldId id="262" r:id="rId19"/>
    <p:sldId id="274" r:id="rId20"/>
    <p:sldId id="273" r:id="rId21"/>
    <p:sldId id="304" r:id="rId22"/>
    <p:sldId id="305" r:id="rId23"/>
    <p:sldId id="306" r:id="rId24"/>
    <p:sldId id="261" r:id="rId25"/>
    <p:sldId id="311" r:id="rId26"/>
    <p:sldId id="303" r:id="rId27"/>
    <p:sldId id="275" r:id="rId28"/>
    <p:sldId id="27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0" r:id="rId37"/>
    <p:sldId id="291" r:id="rId38"/>
    <p:sldId id="292" r:id="rId39"/>
    <p:sldId id="307" r:id="rId40"/>
    <p:sldId id="309" r:id="rId41"/>
    <p:sldId id="310" r:id="rId42"/>
    <p:sldId id="293" r:id="rId43"/>
    <p:sldId id="294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845D-921C-4452-BAC9-9103E3250C1E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6FA98-5BE8-4447-9C04-F9AEA328BD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76DA2-FEA8-4B32-8E1A-ED726706159F}" type="slidenum">
              <a:rPr lang="it-I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13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18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93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4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7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6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4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1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6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81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45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3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08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96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24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00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53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1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237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3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58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7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04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52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5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35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8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1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36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57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5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48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09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1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6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5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41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436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8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56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1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9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43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49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90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8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15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639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1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48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54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4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3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1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299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7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7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6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82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1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50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290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26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046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061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13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676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4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27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10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5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538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5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30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114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68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556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5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5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7ECB-45A7-4F51-A6CC-1A66E344E5C6}" type="datetimeFigureOut">
              <a:rPr lang="it-IT" smtClean="0"/>
              <a:t>20/06/2022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8EA1-0302-45EA-9570-375DB745E4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4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B2A7-DD9F-41D0-BF70-3F2415AF67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148E-D4D2-4F19-B950-BF5E65B92D2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8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4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CB0E-CCDF-4C90-B20B-EF7F78B22E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9848-8AEF-4F12-9654-C08A53E21F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42B7-1CA0-443B-8A52-07772E9A04F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20/06/2022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AA10-F133-4182-99E7-733A0856F7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0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094411"/>
              </p:ext>
            </p:extLst>
          </p:nvPr>
        </p:nvGraphicFramePr>
        <p:xfrm>
          <a:off x="288001" y="188640"/>
          <a:ext cx="8559633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Acrobat Document" r:id="rId3" imgW="8020012" imgH="5667195" progId="AcroExch.Document.DC">
                  <p:embed/>
                </p:oleObj>
              </mc:Choice>
              <mc:Fallback>
                <p:oleObj name="Acrobat Document" r:id="rId3" imgW="8020012" imgH="566719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01" y="188640"/>
                        <a:ext cx="8559633" cy="604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1 Dollaro                          1000 Dollari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Valmara</a:t>
            </a:r>
            <a:r>
              <a:rPr lang="it-IT" dirty="0" smtClean="0"/>
              <a:t> 69 </a:t>
            </a:r>
          </a:p>
          <a:p>
            <a:r>
              <a:rPr lang="it-IT" dirty="0" smtClean="0"/>
              <a:t>VS 50 </a:t>
            </a:r>
          </a:p>
          <a:p>
            <a:r>
              <a:rPr lang="it-IT" dirty="0" smtClean="0"/>
              <a:t>PFM 1                            </a:t>
            </a:r>
            <a:r>
              <a:rPr lang="it-IT" sz="6600" dirty="0" smtClean="0"/>
              <a:t>PTSD</a:t>
            </a:r>
          </a:p>
          <a:p>
            <a:r>
              <a:rPr lang="it-IT" dirty="0" err="1" smtClean="0"/>
              <a:t>Shelling</a:t>
            </a:r>
            <a:r>
              <a:rPr lang="it-IT" dirty="0" smtClean="0"/>
              <a:t> </a:t>
            </a:r>
            <a:r>
              <a:rPr lang="it-IT" dirty="0" err="1" smtClean="0"/>
              <a:t>injury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sz="4400" dirty="0" smtClean="0"/>
              <a:t>                       </a:t>
            </a:r>
            <a:endParaRPr lang="it-IT" sz="6000" dirty="0"/>
          </a:p>
        </p:txBody>
      </p:sp>
      <p:sp>
        <p:nvSpPr>
          <p:cNvPr id="5" name="Freccia a destra 4"/>
          <p:cNvSpPr/>
          <p:nvPr/>
        </p:nvSpPr>
        <p:spPr>
          <a:xfrm>
            <a:off x="3419872" y="660194"/>
            <a:ext cx="2016224" cy="484632"/>
          </a:xfrm>
          <a:prstGeom prst="rightArrow">
            <a:avLst>
              <a:gd name="adj1" fmla="val 439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MODELLO PFM-1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- un </a:t>
            </a:r>
            <a:r>
              <a:rPr lang="it-IT" i="1" dirty="0" smtClean="0"/>
              <a:t>ingegnere,</a:t>
            </a:r>
            <a:r>
              <a:rPr lang="it-IT" dirty="0" smtClean="0"/>
              <a:t> un </a:t>
            </a:r>
            <a:r>
              <a:rPr lang="it-IT" i="1" dirty="0" smtClean="0"/>
              <a:t>chimico, </a:t>
            </a:r>
            <a:r>
              <a:rPr lang="it-IT" dirty="0" smtClean="0"/>
              <a:t>un </a:t>
            </a:r>
            <a:r>
              <a:rPr lang="it-IT" i="1" dirty="0" smtClean="0"/>
              <a:t>generale ,</a:t>
            </a:r>
            <a:r>
              <a:rPr lang="it-IT" dirty="0" smtClean="0"/>
              <a:t>un </a:t>
            </a:r>
            <a:r>
              <a:rPr lang="it-IT" i="1" dirty="0" smtClean="0"/>
              <a:t>politico,</a:t>
            </a:r>
            <a:r>
              <a:rPr lang="it-IT" dirty="0" smtClean="0"/>
              <a:t> un </a:t>
            </a:r>
            <a:r>
              <a:rPr lang="it-IT" i="1" dirty="0" smtClean="0"/>
              <a:t>operaio </a:t>
            </a:r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svolgono diligentemente il proprio lavoro per essere sicuri che le mine funzionino a dovere</a:t>
            </a:r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Più bambini mutilati e ciechi ci sono più il nemico è sconfitto, terrorizzato-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283968" y="2492896"/>
            <a:ext cx="2423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4283968" y="4307948"/>
            <a:ext cx="242316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FIORI METALLICI 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smtClean="0"/>
              <a:t>che</a:t>
            </a:r>
            <a:r>
              <a:rPr lang="it-IT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LACERANO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ACCECANO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SBRINDELLANO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CANCELLANO </a:t>
            </a:r>
            <a:r>
              <a:rPr lang="it-IT" i="1" dirty="0" smtClean="0">
                <a:solidFill>
                  <a:schemeClr val="tx2"/>
                </a:solidFill>
              </a:rPr>
              <a:t>PARTI DI VITA</a:t>
            </a:r>
          </a:p>
          <a:p>
            <a:r>
              <a:rPr lang="it-IT" i="1" dirty="0" smtClean="0">
                <a:solidFill>
                  <a:schemeClr val="tx2"/>
                </a:solidFill>
              </a:rPr>
              <a:t>….. e… prediligono i bambini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416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8000" dirty="0" smtClean="0"/>
              <a:t>             </a:t>
            </a:r>
            <a:r>
              <a:rPr lang="it-IT" sz="9600" dirty="0" smtClean="0"/>
              <a:t>IED</a:t>
            </a:r>
            <a:r>
              <a:rPr lang="it-IT" sz="8000" dirty="0" smtClean="0"/>
              <a:t>                                       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39239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7200" dirty="0" smtClean="0">
                <a:solidFill>
                  <a:schemeClr val="tx2"/>
                </a:solidFill>
              </a:rPr>
              <a:t>1 febbraio 1979</a:t>
            </a:r>
            <a:endParaRPr lang="it-IT" sz="72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1979 -1989 Inizio guerra Afghanistan</a:t>
            </a:r>
          </a:p>
          <a:p>
            <a:r>
              <a:rPr lang="it-IT" dirty="0" smtClean="0"/>
              <a:t>1990 guerra del Golfo – Iraq</a:t>
            </a:r>
          </a:p>
          <a:p>
            <a:r>
              <a:rPr lang="it-IT" dirty="0" smtClean="0"/>
              <a:t>1991 guerra dei Balcani</a:t>
            </a:r>
          </a:p>
          <a:p>
            <a:r>
              <a:rPr lang="it-IT" dirty="0" smtClean="0"/>
              <a:t>1995 Srebrenica – Bosnia</a:t>
            </a:r>
          </a:p>
          <a:p>
            <a:r>
              <a:rPr lang="it-IT" dirty="0" smtClean="0"/>
              <a:t>1998 Kosovo</a:t>
            </a:r>
          </a:p>
          <a:p>
            <a:r>
              <a:rPr lang="it-IT" dirty="0" smtClean="0"/>
              <a:t>2001 New York                      Afghanistan</a:t>
            </a:r>
          </a:p>
          <a:p>
            <a:r>
              <a:rPr lang="it-IT" dirty="0" smtClean="0"/>
              <a:t>2003  2 guerra Iraq</a:t>
            </a:r>
          </a:p>
          <a:p>
            <a:r>
              <a:rPr lang="it-IT" dirty="0" smtClean="0"/>
              <a:t>Attentati terroristici in Europa e non solo.</a:t>
            </a:r>
          </a:p>
          <a:p>
            <a:pPr marL="0" indent="0">
              <a:buNone/>
            </a:pPr>
            <a:r>
              <a:rPr lang="it-IT" dirty="0" smtClean="0"/>
              <a:t>    (teatro Mosca, Parigi, Madrid, Londra, </a:t>
            </a:r>
            <a:r>
              <a:rPr lang="it-IT" dirty="0" err="1" smtClean="0"/>
              <a:t>Beslan</a:t>
            </a:r>
            <a:r>
              <a:rPr lang="it-IT" dirty="0" smtClean="0"/>
              <a:t> )</a:t>
            </a:r>
          </a:p>
          <a:p>
            <a:r>
              <a:rPr lang="it-IT" dirty="0" smtClean="0"/>
              <a:t>2011  guerra in Siria – guerra in Libia</a:t>
            </a:r>
          </a:p>
          <a:p>
            <a:endParaRPr lang="it-IT" dirty="0" smtClean="0"/>
          </a:p>
          <a:p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419872" y="364502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AFGHANISTAN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2020 Ritiro eserciti coalizione</a:t>
            </a:r>
          </a:p>
          <a:p>
            <a:r>
              <a:rPr lang="it-IT" dirty="0" smtClean="0"/>
              <a:t>2022  8 maggio. </a:t>
            </a:r>
            <a:r>
              <a:rPr lang="it-IT" sz="2400" dirty="0" smtClean="0"/>
              <a:t>Per le </a:t>
            </a:r>
            <a:r>
              <a:rPr lang="it-IT" sz="2800" dirty="0" smtClean="0"/>
              <a:t>donne ripristino del burqa 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                                . </a:t>
            </a:r>
            <a:r>
              <a:rPr lang="it-IT" sz="2800" dirty="0" smtClean="0"/>
              <a:t>divieto assoluto attività fuori casa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LA SCUOLA E’ MASCHILE</a:t>
            </a:r>
          </a:p>
          <a:p>
            <a:pPr marL="0" indent="0">
              <a:buNone/>
            </a:pPr>
            <a:r>
              <a:rPr lang="it-IT" sz="2800" dirty="0" smtClean="0"/>
              <a:t>NESSUN STRANIERO DEVE SENTIRE LA VOCE DI UNA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    DONNA </a:t>
            </a:r>
          </a:p>
          <a:p>
            <a:pPr marL="0" indent="0">
              <a:buNone/>
            </a:pPr>
            <a:r>
              <a:rPr lang="it-IT" sz="2800" dirty="0" smtClean="0"/>
              <a:t>                                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844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1994 genocidio in RUANDA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b="1" dirty="0" smtClean="0">
              <a:solidFill>
                <a:srgbClr val="202124"/>
              </a:solidFill>
              <a:latin typeface="arial"/>
            </a:endParaRPr>
          </a:p>
          <a:p>
            <a:r>
              <a:rPr lang="it-IT" dirty="0" smtClean="0">
                <a:solidFill>
                  <a:srgbClr val="202124"/>
                </a:solidFill>
                <a:latin typeface="arial"/>
              </a:rPr>
              <a:t>2000-2003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: seconda </a:t>
            </a:r>
            <a:r>
              <a:rPr lang="it-IT" b="1" dirty="0">
                <a:solidFill>
                  <a:srgbClr val="202124"/>
                </a:solidFill>
                <a:latin typeface="arial"/>
              </a:rPr>
              <a:t>guerra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 </a:t>
            </a:r>
            <a:r>
              <a:rPr lang="it-IT" dirty="0" smtClean="0">
                <a:solidFill>
                  <a:srgbClr val="202124"/>
                </a:solidFill>
                <a:latin typeface="arial"/>
              </a:rPr>
              <a:t>del Congo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. </a:t>
            </a:r>
            <a:endParaRPr lang="it-IT" dirty="0" smtClean="0">
              <a:solidFill>
                <a:srgbClr val="202124"/>
              </a:solidFill>
              <a:latin typeface="arial"/>
            </a:endParaRPr>
          </a:p>
          <a:p>
            <a:r>
              <a:rPr lang="it-IT" dirty="0" smtClean="0">
                <a:solidFill>
                  <a:srgbClr val="202124"/>
                </a:solidFill>
                <a:latin typeface="arial"/>
              </a:rPr>
              <a:t>2000-2005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: seconda </a:t>
            </a:r>
            <a:r>
              <a:rPr lang="it-IT" b="1" dirty="0">
                <a:solidFill>
                  <a:srgbClr val="202124"/>
                </a:solidFill>
                <a:latin typeface="arial"/>
              </a:rPr>
              <a:t>guerra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 civile in Sudan. </a:t>
            </a:r>
            <a:endParaRPr lang="it-IT" dirty="0" smtClean="0">
              <a:solidFill>
                <a:srgbClr val="202124"/>
              </a:solidFill>
              <a:latin typeface="arial"/>
            </a:endParaRPr>
          </a:p>
          <a:p>
            <a:r>
              <a:rPr lang="it-IT" dirty="0" smtClean="0">
                <a:solidFill>
                  <a:srgbClr val="202124"/>
                </a:solidFill>
                <a:latin typeface="arial"/>
              </a:rPr>
              <a:t>2000-2007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: conflitto </a:t>
            </a:r>
            <a:r>
              <a:rPr lang="it-IT" dirty="0" smtClean="0">
                <a:solidFill>
                  <a:srgbClr val="202124"/>
                </a:solidFill>
                <a:latin typeface="arial"/>
              </a:rPr>
              <a:t>dell‘ </a:t>
            </a:r>
            <a:r>
              <a:rPr lang="it-IT" dirty="0" err="1" smtClean="0">
                <a:solidFill>
                  <a:srgbClr val="202124"/>
                </a:solidFill>
                <a:latin typeface="arial"/>
              </a:rPr>
              <a:t>Ituri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. </a:t>
            </a:r>
            <a:endParaRPr lang="it-IT" dirty="0" smtClean="0">
              <a:solidFill>
                <a:srgbClr val="202124"/>
              </a:solidFill>
              <a:latin typeface="arial"/>
            </a:endParaRPr>
          </a:p>
          <a:p>
            <a:r>
              <a:rPr lang="it-IT" dirty="0" smtClean="0">
                <a:solidFill>
                  <a:srgbClr val="202124"/>
                </a:solidFill>
                <a:latin typeface="arial"/>
              </a:rPr>
              <a:t>2000-2009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: seconda guerra cecena</a:t>
            </a:r>
            <a:r>
              <a:rPr lang="it-IT" dirty="0" smtClean="0">
                <a:solidFill>
                  <a:srgbClr val="202124"/>
                </a:solidFill>
                <a:latin typeface="arial"/>
              </a:rPr>
              <a:t>.</a:t>
            </a:r>
          </a:p>
          <a:p>
            <a:r>
              <a:rPr lang="it-IT" dirty="0" smtClean="0">
                <a:solidFill>
                  <a:srgbClr val="202124"/>
                </a:solidFill>
                <a:latin typeface="arial"/>
              </a:rPr>
              <a:t>2015-2021: guerra civile Yemen</a:t>
            </a:r>
          </a:p>
          <a:p>
            <a:endParaRPr lang="it-IT" dirty="0">
              <a:solidFill>
                <a:srgbClr val="202124"/>
              </a:solidFill>
              <a:latin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3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2"/>
                </a:solidFill>
              </a:rPr>
              <a:t>‘… </a:t>
            </a:r>
            <a:r>
              <a:rPr lang="it-IT" i="1" dirty="0" smtClean="0">
                <a:solidFill>
                  <a:schemeClr val="tx2"/>
                </a:solidFill>
              </a:rPr>
              <a:t>però</a:t>
            </a:r>
            <a:r>
              <a:rPr lang="it-IT" dirty="0" smtClean="0">
                <a:solidFill>
                  <a:schemeClr val="tx2"/>
                </a:solidFill>
              </a:rPr>
              <a:t>…</a:t>
            </a:r>
            <a:r>
              <a:rPr lang="it-IT" dirty="0" smtClean="0"/>
              <a:t>’ </a:t>
            </a:r>
            <a:r>
              <a:rPr lang="it-IT" dirty="0" smtClean="0">
                <a:solidFill>
                  <a:schemeClr val="tx2"/>
                </a:solidFill>
              </a:rPr>
              <a:t>una congiunzione sotto accusa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</a:t>
            </a:r>
            <a:r>
              <a:rPr lang="it-IT" dirty="0" smtClean="0">
                <a:solidFill>
                  <a:schemeClr val="tx2"/>
                </a:solidFill>
              </a:rPr>
              <a:t>una necessità di porsi domande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11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Larry </a:t>
            </a:r>
            <a:r>
              <a:rPr lang="it-IT" sz="2800" dirty="0" err="1" smtClean="0">
                <a:solidFill>
                  <a:schemeClr val="tx2"/>
                </a:solidFill>
              </a:rPr>
              <a:t>Helliot</a:t>
            </a:r>
            <a:r>
              <a:rPr lang="it-IT" sz="2800" dirty="0" smtClean="0">
                <a:solidFill>
                  <a:schemeClr val="tx2"/>
                </a:solidFill>
              </a:rPr>
              <a:t> ‘ The </a:t>
            </a:r>
            <a:r>
              <a:rPr lang="it-IT" sz="2800" dirty="0" err="1" smtClean="0">
                <a:solidFill>
                  <a:schemeClr val="tx2"/>
                </a:solidFill>
              </a:rPr>
              <a:t>Guardian</a:t>
            </a:r>
            <a:r>
              <a:rPr lang="it-IT" sz="2800" dirty="0" smtClean="0">
                <a:solidFill>
                  <a:schemeClr val="tx2"/>
                </a:solidFill>
              </a:rPr>
              <a:t>’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sanzioni stanno avendo effetti perversi sui prezzi dell’energia e alimentari mondiali.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frenare impennata petrolio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visita in Arabia da Bin </a:t>
            </a:r>
            <a:r>
              <a:rPr lang="it-IT" dirty="0" err="1" smtClean="0"/>
              <a:t>Salman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Pres</a:t>
            </a:r>
            <a:r>
              <a:rPr lang="it-IT" dirty="0" smtClean="0"/>
              <a:t>. </a:t>
            </a:r>
            <a:r>
              <a:rPr lang="it-IT" dirty="0" err="1" smtClean="0"/>
              <a:t>Biden</a:t>
            </a:r>
            <a:r>
              <a:rPr lang="it-IT" dirty="0" smtClean="0"/>
              <a:t>          Mano libero a </a:t>
            </a:r>
            <a:r>
              <a:rPr lang="it-IT" dirty="0" err="1" smtClean="0"/>
              <a:t>Erdogan</a:t>
            </a:r>
            <a:r>
              <a:rPr lang="it-IT" dirty="0" smtClean="0"/>
              <a:t>/Curdi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Russia/Cina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</a:t>
            </a: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612032" y="2942946"/>
            <a:ext cx="782651" cy="1098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612032" y="3735034"/>
            <a:ext cx="735832" cy="3960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612032" y="4072844"/>
            <a:ext cx="936104" cy="1800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612032" y="4131078"/>
            <a:ext cx="936104" cy="612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5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540385"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ea typeface="Calibri"/>
                <a:cs typeface="Times New Roman"/>
              </a:rPr>
              <a:t>Nei conflitti non ci sono state delle vittime ma </a:t>
            </a:r>
            <a:r>
              <a:rPr lang="it-IT" i="1" dirty="0">
                <a:solidFill>
                  <a:schemeClr val="tx2"/>
                </a:solidFill>
                <a:ea typeface="Calibri"/>
                <a:cs typeface="Times New Roman"/>
              </a:rPr>
              <a:t>effetti collaterali</a:t>
            </a:r>
            <a:r>
              <a:rPr lang="it-IT" i="1" dirty="0">
                <a:ea typeface="Calibri"/>
                <a:cs typeface="Times New Roman"/>
              </a:rPr>
              <a:t>,</a:t>
            </a:r>
            <a:r>
              <a:rPr lang="it-IT" dirty="0">
                <a:ea typeface="Calibri"/>
                <a:cs typeface="Times New Roman"/>
              </a:rPr>
              <a:t> sono state adoperate  </a:t>
            </a:r>
            <a:r>
              <a:rPr lang="it-IT" i="1" dirty="0">
                <a:solidFill>
                  <a:schemeClr val="tx2"/>
                </a:solidFill>
                <a:ea typeface="Calibri"/>
                <a:cs typeface="Times New Roman"/>
              </a:rPr>
              <a:t>bombe intelligenti</a:t>
            </a:r>
            <a:r>
              <a:rPr lang="it-IT" dirty="0">
                <a:ea typeface="Calibri"/>
                <a:cs typeface="Times New Roman"/>
              </a:rPr>
              <a:t>, non è una guerra ma una </a:t>
            </a:r>
            <a:r>
              <a:rPr lang="it-IT" i="1" dirty="0">
                <a:solidFill>
                  <a:schemeClr val="tx2"/>
                </a:solidFill>
                <a:ea typeface="Calibri"/>
                <a:cs typeface="Times New Roman"/>
              </a:rPr>
              <a:t>operazione chirurgica</a:t>
            </a:r>
            <a:r>
              <a:rPr lang="it-IT" dirty="0">
                <a:solidFill>
                  <a:schemeClr val="tx2"/>
                </a:solidFill>
                <a:ea typeface="Calibri"/>
                <a:cs typeface="Times New Roman"/>
              </a:rPr>
              <a:t> o </a:t>
            </a:r>
            <a:r>
              <a:rPr lang="it-IT" i="1" dirty="0">
                <a:solidFill>
                  <a:schemeClr val="tx2"/>
                </a:solidFill>
                <a:ea typeface="Calibri"/>
                <a:cs typeface="Times New Roman"/>
              </a:rPr>
              <a:t>un‘operazione di polizia</a:t>
            </a:r>
            <a:r>
              <a:rPr lang="it-IT" i="1" dirty="0">
                <a:ea typeface="Calibri"/>
                <a:cs typeface="Times New Roman"/>
              </a:rPr>
              <a:t>, </a:t>
            </a:r>
            <a:r>
              <a:rPr lang="it-IT" dirty="0">
                <a:ea typeface="Calibri"/>
                <a:cs typeface="Times New Roman"/>
              </a:rPr>
              <a:t>non è stato ucciso ma</a:t>
            </a:r>
            <a:r>
              <a:rPr lang="it-IT" i="1" dirty="0">
                <a:ea typeface="Calibri"/>
                <a:cs typeface="Times New Roman"/>
              </a:rPr>
              <a:t> </a:t>
            </a:r>
            <a:r>
              <a:rPr lang="it-IT" i="1" dirty="0">
                <a:solidFill>
                  <a:schemeClr val="tx2"/>
                </a:solidFill>
                <a:ea typeface="Calibri"/>
                <a:cs typeface="Times New Roman"/>
              </a:rPr>
              <a:t>si trovava sulla traiettoria del proiettile</a:t>
            </a:r>
            <a:r>
              <a:rPr lang="it-IT" i="1" dirty="0">
                <a:ea typeface="Calibri"/>
                <a:cs typeface="Times New Roman"/>
              </a:rPr>
              <a:t>, </a:t>
            </a:r>
            <a:r>
              <a:rPr lang="it-IT" dirty="0">
                <a:ea typeface="Calibri"/>
                <a:cs typeface="Times New Roman"/>
              </a:rPr>
              <a:t>non esiste la tortura ma </a:t>
            </a:r>
            <a:r>
              <a:rPr lang="it-IT" i="1" dirty="0">
                <a:solidFill>
                  <a:schemeClr val="tx2"/>
                </a:solidFill>
                <a:ea typeface="Calibri"/>
                <a:cs typeface="Times New Roman"/>
              </a:rPr>
              <a:t>un interrogatorio ad alto potenziale </a:t>
            </a:r>
            <a:endParaRPr lang="it-IT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54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3"/>
          <p:cNvSpPr txBox="1">
            <a:spLocks noChangeArrowheads="1"/>
          </p:cNvSpPr>
          <p:nvPr/>
        </p:nvSpPr>
        <p:spPr bwMode="auto">
          <a:xfrm>
            <a:off x="0" y="-1323528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54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4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48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ASPETTI Di</a:t>
            </a:r>
          </a:p>
          <a:p>
            <a:pPr algn="ctr">
              <a:defRPr/>
            </a:pPr>
            <a:r>
              <a:rPr lang="it-IT" sz="48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PSICOLOGIA</a:t>
            </a:r>
          </a:p>
          <a:p>
            <a:pPr algn="ctr">
              <a:defRPr/>
            </a:pPr>
            <a:r>
              <a:rPr lang="it-IT" sz="48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DELL’EMERGENZA</a:t>
            </a:r>
          </a:p>
          <a:p>
            <a:pPr algn="ctr">
              <a:defRPr/>
            </a:pPr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NELLO SCENARIO BELLICO</a:t>
            </a:r>
          </a:p>
          <a:p>
            <a:pPr algn="ctr">
              <a:defRPr/>
            </a:pPr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E TERRORISTICO</a:t>
            </a:r>
            <a:endParaRPr lang="it-IT" sz="48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5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30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21C5D-1675-4501-8377-D7805B14A7B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2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008063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20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TERRORISMO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8800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(DA ‘TERRORE’ DAL LATINO ‘TERROR’                                                                      A SUA VOLTA DA ‘TREMOR’)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8800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88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DIMENSIONI PSICOLOGICHE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96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9600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54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D5C9-2C91-4ADD-96FC-E6FAEB13395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0" y="4077072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3600" spc="-3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PAURA-PANICO CONTINGENTE NELL’ATTO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it-IT" sz="3600" spc="-300" dirty="0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ANICO CONTINGENTE NELL’ATTO</a:t>
            </a:r>
            <a:endParaRPr lang="it-IT" sz="3600" spc="-3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it-IT" sz="5400" dirty="0">
              <a:solidFill>
                <a:prstClr val="black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5589240"/>
            <a:ext cx="9144000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ANGOSCIA PERMANENTE NELL’ATTESA</a:t>
            </a:r>
            <a:endParaRPr lang="it-IT" sz="36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2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139952" y="3356992"/>
            <a:ext cx="792163" cy="576262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139952" y="4941168"/>
            <a:ext cx="792163" cy="576262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154466" y="341708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 flipH="1">
            <a:off x="4233980" y="4960816"/>
            <a:ext cx="381567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AE203-682E-4746-8A55-ABFAD7BD50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260350"/>
            <a:ext cx="9144000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8700"/>
              </a:lnSpc>
            </a:pPr>
            <a:r>
              <a:rPr lang="it-IT" sz="80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ATTO TERRORISTICO</a:t>
            </a: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48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«USO MILITARE   </a:t>
            </a:r>
          </a:p>
          <a:p>
            <a:pPr algn="ctr"/>
            <a:r>
              <a:rPr lang="it-IT" sz="48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DELLA FORZA PER COLPIRE </a:t>
            </a:r>
          </a:p>
          <a:p>
            <a:pPr algn="ctr"/>
            <a:r>
              <a:rPr lang="it-IT" sz="48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SOPRATTUTTO</a:t>
            </a:r>
          </a:p>
          <a:p>
            <a:pPr algn="ctr"/>
            <a:r>
              <a:rPr lang="it-IT" sz="48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PSICOLOGICAMENTE</a:t>
            </a:r>
          </a:p>
          <a:p>
            <a:pPr algn="ctr"/>
            <a:r>
              <a:rPr lang="it-IT" sz="48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IL NEMICO»</a:t>
            </a:r>
          </a:p>
          <a:p>
            <a:pPr algn="ctr"/>
            <a:endParaRPr lang="it-IT" sz="54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915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7F99A-5006-4C4A-A369-01DB609C9CC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it-IT" sz="44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4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OBIETTIVO GENERALE </a:t>
            </a:r>
          </a:p>
          <a:p>
            <a:pPr algn="ctr">
              <a:defRPr/>
            </a:pPr>
            <a:r>
              <a:rPr lang="it-IT" sz="4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DELL’ATTO TERRORISTICO </a:t>
            </a:r>
          </a:p>
          <a:p>
            <a:pPr algn="ctr">
              <a:defRPr/>
            </a:pPr>
            <a:r>
              <a:rPr lang="it-IT" sz="4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ASSIMILABILE A QUELLO </a:t>
            </a:r>
            <a:endParaRPr lang="it-IT" sz="4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44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DELLA GUERRA </a:t>
            </a:r>
            <a:r>
              <a:rPr lang="it-IT" sz="4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PSICOLOGICA</a:t>
            </a:r>
            <a:r>
              <a:rPr lang="it-IT" sz="4400" dirty="0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algn="ctr">
              <a:defRPr/>
            </a:pPr>
            <a:r>
              <a:rPr lang="it-IT" sz="4400" spc="-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INDEBOLIRE PSICOLOGICAMENTE</a:t>
            </a:r>
          </a:p>
          <a:p>
            <a:pPr algn="ctr">
              <a:defRPr/>
            </a:pPr>
            <a:r>
              <a:rPr lang="it-IT" sz="4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CON ‘FATTI’ E NON CON ENFASI</a:t>
            </a:r>
            <a:endParaRPr lang="it-IT" sz="44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3A2E2-1B7E-4738-AB80-98AFF6D36A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-1755576"/>
            <a:ext cx="91440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4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24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22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22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40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4000" spc="-300" dirty="0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OBIETTIVI GENERALI DEL TERRORISTA</a:t>
            </a:r>
            <a:endParaRPr lang="it-IT" sz="4000" spc="-3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22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GENERARE ANGOSCIA NELLE VITTIME</a:t>
            </a:r>
          </a:p>
          <a:p>
            <a:pPr algn="ctr">
              <a:defRPr/>
            </a:pPr>
            <a:endParaRPr lang="it-IT" sz="22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TRASMETTERE UNA </a:t>
            </a:r>
            <a:r>
              <a:rPr lang="it-IT" sz="22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IDEA POLITICO </a:t>
            </a: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CONFESSIONALE</a:t>
            </a:r>
          </a:p>
          <a:p>
            <a:pPr algn="ctr">
              <a:defRPr/>
            </a:pPr>
            <a:endParaRPr lang="it-IT" sz="22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TRASMETTERE L’IDEA DELLA SUA </a:t>
            </a:r>
            <a:r>
              <a:rPr lang="it-IT" sz="22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PRESENZA E </a:t>
            </a: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DELLA SUA FORZA</a:t>
            </a:r>
          </a:p>
          <a:p>
            <a:pPr algn="ctr">
              <a:defRPr/>
            </a:pP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22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INDEBOLIRE L’APPARATO </a:t>
            </a:r>
            <a:r>
              <a:rPr lang="it-IT" sz="22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CIVILE/MILITARE </a:t>
            </a: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NEMICO</a:t>
            </a:r>
          </a:p>
          <a:p>
            <a:pPr algn="ctr">
              <a:defRPr/>
            </a:pPr>
            <a:endParaRPr lang="it-IT" sz="22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200" spc="-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FAR PERDERE O INDEBOLIRE LA FIDUCIA </a:t>
            </a:r>
            <a:r>
              <a:rPr lang="it-IT" sz="2200" spc="-2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NEI CAPI DELLE </a:t>
            </a:r>
            <a:r>
              <a:rPr lang="it-IT" sz="2200" spc="-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VITTIME</a:t>
            </a:r>
          </a:p>
          <a:p>
            <a:pPr algn="ctr">
              <a:defRPr/>
            </a:pPr>
            <a:endParaRPr lang="it-IT" sz="2200" spc="-2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INIBIRE LE </a:t>
            </a:r>
            <a:r>
              <a:rPr lang="it-IT" sz="22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ATTIVITA’ DELLE VITTIME </a:t>
            </a:r>
            <a:endParaRPr lang="it-IT" sz="22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22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it-IT" sz="22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ESTORCERE COMPROMESSI AI CAPI Di </a:t>
            </a:r>
            <a:r>
              <a:rPr lang="it-IT" sz="22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GOVERNO </a:t>
            </a:r>
            <a:endParaRPr lang="it-IT" sz="22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it-IT" sz="22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8878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F146C-6C76-4C0A-ACCF-21499192C9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963" name="CasellaDiTesto 4"/>
          <p:cNvSpPr txBox="1">
            <a:spLocks noChangeArrowheads="1"/>
          </p:cNvSpPr>
          <p:nvPr/>
        </p:nvSpPr>
        <p:spPr bwMode="auto">
          <a:xfrm>
            <a:off x="755650" y="260350"/>
            <a:ext cx="77041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5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5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60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CON </a:t>
            </a:r>
            <a:r>
              <a:rPr lang="it-IT" sz="60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UNA</a:t>
            </a:r>
          </a:p>
          <a:p>
            <a:pPr algn="ctr"/>
            <a:r>
              <a:rPr lang="it-IT" sz="60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PARTICOLARITA’</a:t>
            </a:r>
          </a:p>
          <a:p>
            <a:pPr algn="ctr"/>
            <a:endParaRPr lang="it-IT" sz="5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5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8831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D706D-A7E6-4B11-9363-5EB83D281ED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987" name="Rettangolo 4"/>
          <p:cNvSpPr>
            <a:spLocks noChangeArrowheads="1"/>
          </p:cNvSpPr>
          <p:nvPr/>
        </p:nvSpPr>
        <p:spPr bwMode="auto">
          <a:xfrm>
            <a:off x="0" y="-1395536"/>
            <a:ext cx="9144000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60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40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60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L’OBIETTIVO                               </a:t>
            </a:r>
            <a:r>
              <a:rPr lang="it-IT" sz="60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DELL’ATTO TERRORISTICO                    </a:t>
            </a:r>
          </a:p>
          <a:p>
            <a:pPr algn="ctr"/>
            <a:r>
              <a:rPr lang="it-IT" sz="60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NON </a:t>
            </a:r>
            <a:r>
              <a:rPr lang="it-IT" sz="60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SONO </a:t>
            </a:r>
            <a:r>
              <a:rPr lang="it-IT" sz="60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(TANTO)</a:t>
            </a:r>
            <a:endParaRPr lang="it-IT" sz="60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60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LE </a:t>
            </a:r>
            <a:r>
              <a:rPr lang="it-IT" sz="60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VITTIME INCIDENTALI</a:t>
            </a:r>
            <a:r>
              <a:rPr lang="it-IT" sz="60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                                          </a:t>
            </a:r>
            <a:r>
              <a:rPr lang="it-IT" sz="60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MA LE </a:t>
            </a:r>
            <a:r>
              <a:rPr lang="it-IT" sz="60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VITTIME DIFFUSE</a:t>
            </a:r>
          </a:p>
        </p:txBody>
      </p:sp>
    </p:spTree>
    <p:extLst>
      <p:ext uri="{BB962C8B-B14F-4D97-AF65-F5344CB8AC3E}">
        <p14:creationId xmlns:p14="http://schemas.microsoft.com/office/powerpoint/2010/main" val="532724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7F070-0123-444D-A04C-C5DF73E9F6C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-603250"/>
            <a:ext cx="9144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5400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44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ATTO TERRORISTICO</a:t>
            </a:r>
          </a:p>
          <a:p>
            <a:pPr algn="ctr"/>
            <a:endParaRPr lang="it-IT" sz="4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44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COMUNICAZIONE</a:t>
            </a:r>
          </a:p>
          <a:p>
            <a:pPr algn="ctr"/>
            <a:r>
              <a:rPr lang="it-IT" sz="44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ATTRAVERSO EVENTI FISICI</a:t>
            </a: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44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TERRORISTA</a:t>
            </a:r>
          </a:p>
          <a:p>
            <a:pPr algn="ctr"/>
            <a:endParaRPr lang="it-IT" sz="4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44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STRATEGA DELLA COMUNICAZIONE MEDIATICA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067175" y="981075"/>
            <a:ext cx="792163" cy="576263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140200" y="4292600"/>
            <a:ext cx="792163" cy="576263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2E4-4308-4524-BA85-5D4963E1469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764704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INSEGNAMENTO OPERATIVO </a:t>
            </a:r>
          </a:p>
          <a:p>
            <a:pPr algn="ctr"/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DAL TERRORISMO E DALLA</a:t>
            </a:r>
          </a:p>
          <a:p>
            <a:pPr algn="ctr"/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GUERRA PSICOLOGICA</a:t>
            </a: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100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‘POTENZA PSY’ DEI ‘FATTI’                E DEI COMPORTAMENTI</a:t>
            </a:r>
          </a:p>
          <a:p>
            <a:pPr algn="ctr"/>
            <a:r>
              <a:rPr lang="it-IT" sz="48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SULLE PAROLE </a:t>
            </a:r>
            <a:r>
              <a:rPr lang="it-IT" sz="480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E SULL’ENFASI</a:t>
            </a:r>
            <a:r>
              <a:rPr lang="it-IT" sz="4800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I</a:t>
            </a:r>
            <a:endParaRPr lang="it-IT" sz="48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3390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2E4-4308-4524-BA85-5D4963E1469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556792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IMPORTANZA</a:t>
            </a:r>
          </a:p>
          <a:p>
            <a:pPr algn="ctr"/>
            <a:r>
              <a:rPr lang="it-IT" sz="5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Di CONOSCERE E GESTIRE</a:t>
            </a:r>
          </a:p>
          <a:p>
            <a:pPr algn="ctr"/>
            <a:r>
              <a:rPr lang="it-IT" sz="5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LE CONSEGUENZE PSY </a:t>
            </a:r>
          </a:p>
          <a:p>
            <a:pPr algn="ctr"/>
            <a:r>
              <a:rPr lang="it-IT" sz="5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DAGLI ATTI CONCRETI</a:t>
            </a:r>
          </a:p>
          <a:p>
            <a:pPr algn="ctr"/>
            <a:endParaRPr lang="it-IT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7988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2E4-4308-4524-BA85-5D4963E1469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4" y="0"/>
            <a:ext cx="90568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1434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21A96-2AAF-4305-B66C-D673B51A605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316754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CARATTERISTICA COMUNE</a:t>
            </a:r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DELLO SCENARIO OVE PUO’ OPERARE</a:t>
            </a:r>
          </a:p>
          <a:p>
            <a:pPr algn="ctr"/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IL SUPPORTO PSICOLOGICO</a:t>
            </a:r>
          </a:p>
          <a:p>
            <a:pPr algn="ctr"/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COPRESENZA Di DESTRUTTURAZIONE</a:t>
            </a:r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PSICOLOGICA</a:t>
            </a:r>
            <a:r>
              <a:rPr lang="it-IT" sz="34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, SOCIALE E FISICA </a:t>
            </a:r>
          </a:p>
          <a:p>
            <a:pPr algn="ctr"/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(CON </a:t>
            </a:r>
            <a:r>
              <a:rPr lang="it-IT" sz="34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LE ECCEZIONI DEL </a:t>
            </a:r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CHIMICO, DEL </a:t>
            </a:r>
            <a:r>
              <a:rPr lang="it-IT" sz="3400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BATTERIOLOGICO E DEL </a:t>
            </a:r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RADIOLOGICO</a:t>
            </a:r>
          </a:p>
          <a:p>
            <a:pPr algn="ctr"/>
            <a:r>
              <a:rPr lang="it-IT" sz="34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PER LA DESTRUTTURAZIONE FISICA)</a:t>
            </a:r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2355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it-IT" smtClean="0"/>
              <a:t>Stress/distress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468313" y="1484313"/>
            <a:ext cx="8362950" cy="5068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z="2800" smtClean="0"/>
              <a:t>Definito dalla psicologia biologica “qualsiasi evento che sconvolge l’equilibrio omeostatico del soggetto”</a:t>
            </a:r>
          </a:p>
          <a:p>
            <a:pPr>
              <a:buFont typeface="Arial" charset="0"/>
              <a:buNone/>
            </a:pPr>
            <a:endParaRPr lang="it-IT" sz="2800" smtClean="0"/>
          </a:p>
          <a:p>
            <a:pPr>
              <a:buFont typeface="Arial" charset="0"/>
              <a:buNone/>
            </a:pPr>
            <a:r>
              <a:rPr lang="it-IT" sz="2800" smtClean="0"/>
              <a:t>STRESS       costituisce il motore, la spinta ad un cambiamento nell’equilibrio dell’organismo.</a:t>
            </a:r>
          </a:p>
          <a:p>
            <a:pPr>
              <a:buFont typeface="Arial" charset="0"/>
              <a:buNone/>
            </a:pPr>
            <a:r>
              <a:rPr lang="it-IT" sz="2800" smtClean="0"/>
              <a:t>DISTRESS      il logoramento fallimentare al quale va incontro il soggetto che non riesce a far fronte allo stress o per incapacità propria o per sovraccarico di fonti stressogene</a:t>
            </a:r>
          </a:p>
          <a:p>
            <a:pPr>
              <a:buFont typeface="Arial" charset="0"/>
              <a:buNone/>
            </a:pPr>
            <a:r>
              <a:rPr lang="it-IT" sz="2000" smtClean="0"/>
              <a:t>Stimolo stressante        risposta d’allarme        adattamento o resistenza </a:t>
            </a:r>
          </a:p>
          <a:p>
            <a:pPr>
              <a:buFont typeface="Arial" charset="0"/>
              <a:buNone/>
            </a:pPr>
            <a:r>
              <a:rPr lang="it-IT" sz="2000" smtClean="0"/>
              <a:t>   - se prolungato o si ripete frequentemente -         esaurimento (malattia)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1692275" y="3213100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1979613" y="4149725"/>
            <a:ext cx="3603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5292725" y="6308725"/>
            <a:ext cx="35877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787900" y="5949950"/>
            <a:ext cx="360363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484438" y="5949950"/>
            <a:ext cx="35877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900113" y="3213100"/>
            <a:ext cx="7343775" cy="1008063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6626" name="CasellaDiTesto 1"/>
          <p:cNvSpPr txBox="1">
            <a:spLocks noChangeArrowheads="1"/>
          </p:cNvSpPr>
          <p:nvPr/>
        </p:nvSpPr>
        <p:spPr bwMode="auto">
          <a:xfrm>
            <a:off x="2414588" y="333375"/>
            <a:ext cx="377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in combattimento ed operativo</a:t>
            </a:r>
          </a:p>
        </p:txBody>
      </p:sp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900113" y="1628775"/>
            <a:ext cx="3236912" cy="9239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significativo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potenzialmente traumatico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stressor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combattimento)</a:t>
            </a:r>
          </a:p>
        </p:txBody>
      </p:sp>
      <p:sp>
        <p:nvSpPr>
          <p:cNvPr id="26628" name="CasellaDiTesto 3"/>
          <p:cNvSpPr txBox="1">
            <a:spLocks noChangeArrowheads="1"/>
          </p:cNvSpPr>
          <p:nvPr/>
        </p:nvSpPr>
        <p:spPr bwMode="auto">
          <a:xfrm>
            <a:off x="5219700" y="1628775"/>
            <a:ext cx="3032125" cy="9239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Molteplici eventi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potenzialmente traumatici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stressor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operativi)</a:t>
            </a:r>
          </a:p>
        </p:txBody>
      </p:sp>
      <p:sp>
        <p:nvSpPr>
          <p:cNvPr id="26629" name="Rettangolo 4"/>
          <p:cNvSpPr>
            <a:spLocks noChangeArrowheads="1"/>
          </p:cNvSpPr>
          <p:nvPr/>
        </p:nvSpPr>
        <p:spPr bwMode="auto">
          <a:xfrm>
            <a:off x="900113" y="3244850"/>
            <a:ext cx="7343775" cy="368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stress in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combattimento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CasellaDiTesto 6"/>
          <p:cNvSpPr txBox="1">
            <a:spLocks noChangeArrowheads="1"/>
          </p:cNvSpPr>
          <p:nvPr/>
        </p:nvSpPr>
        <p:spPr bwMode="auto">
          <a:xfrm>
            <a:off x="900113" y="3789363"/>
            <a:ext cx="1917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Reazione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adattiva</a:t>
            </a: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1" name="CasellaDiTesto 7"/>
          <p:cNvSpPr txBox="1">
            <a:spLocks noChangeArrowheads="1"/>
          </p:cNvSpPr>
          <p:nvPr/>
        </p:nvSpPr>
        <p:spPr bwMode="auto">
          <a:xfrm>
            <a:off x="6011863" y="3789363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Reazione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disadattiva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2" name="CasellaDiTesto 8"/>
          <p:cNvSpPr txBox="1">
            <a:spLocks noChangeArrowheads="1"/>
          </p:cNvSpPr>
          <p:nvPr/>
        </p:nvSpPr>
        <p:spPr bwMode="auto">
          <a:xfrm>
            <a:off x="3273425" y="4797425"/>
            <a:ext cx="259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post-impiego</a:t>
            </a:r>
          </a:p>
        </p:txBody>
      </p:sp>
      <p:sp>
        <p:nvSpPr>
          <p:cNvPr id="26633" name="CasellaDiTesto 9"/>
          <p:cNvSpPr txBox="1">
            <a:spLocks noChangeArrowheads="1"/>
          </p:cNvSpPr>
          <p:nvPr/>
        </p:nvSpPr>
        <p:spPr bwMode="auto">
          <a:xfrm>
            <a:off x="900113" y="5229225"/>
            <a:ext cx="2592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post-traumatica</a:t>
            </a:r>
          </a:p>
        </p:txBody>
      </p:sp>
      <p:sp>
        <p:nvSpPr>
          <p:cNvPr id="26634" name="CasellaDiTesto 10"/>
          <p:cNvSpPr txBox="1">
            <a:spLocks noChangeArrowheads="1"/>
          </p:cNvSpPr>
          <p:nvPr/>
        </p:nvSpPr>
        <p:spPr bwMode="auto">
          <a:xfrm>
            <a:off x="5580063" y="5229225"/>
            <a:ext cx="2636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Disturbo post-traumatico</a:t>
            </a:r>
          </a:p>
        </p:txBody>
      </p:sp>
      <p:cxnSp>
        <p:nvCxnSpPr>
          <p:cNvPr id="13" name="Connettore 2 12"/>
          <p:cNvCxnSpPr>
            <a:stCxn id="26626" idx="2"/>
            <a:endCxn id="26627" idx="0"/>
          </p:cNvCxnSpPr>
          <p:nvPr/>
        </p:nvCxnSpPr>
        <p:spPr>
          <a:xfrm flipH="1">
            <a:off x="2518569" y="702707"/>
            <a:ext cx="1785447" cy="926068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26626" idx="2"/>
            <a:endCxn id="26628" idx="0"/>
          </p:cNvCxnSpPr>
          <p:nvPr/>
        </p:nvCxnSpPr>
        <p:spPr>
          <a:xfrm>
            <a:off x="4304016" y="702707"/>
            <a:ext cx="2431747" cy="926068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26627" idx="2"/>
            <a:endCxn id="49" idx="0"/>
          </p:cNvCxnSpPr>
          <p:nvPr/>
        </p:nvCxnSpPr>
        <p:spPr>
          <a:xfrm>
            <a:off x="2517775" y="2552700"/>
            <a:ext cx="2054225" cy="6604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26628" idx="2"/>
            <a:endCxn id="49" idx="0"/>
          </p:cNvCxnSpPr>
          <p:nvPr/>
        </p:nvCxnSpPr>
        <p:spPr>
          <a:xfrm flipH="1">
            <a:off x="4572000" y="2552700"/>
            <a:ext cx="2163763" cy="6604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26627" idx="3"/>
            <a:endCxn id="26628" idx="1"/>
          </p:cNvCxnSpPr>
          <p:nvPr/>
        </p:nvCxnSpPr>
        <p:spPr>
          <a:xfrm>
            <a:off x="4137025" y="2090738"/>
            <a:ext cx="1082675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6633" idx="3"/>
            <a:endCxn id="26634" idx="1"/>
          </p:cNvCxnSpPr>
          <p:nvPr/>
        </p:nvCxnSpPr>
        <p:spPr>
          <a:xfrm>
            <a:off x="3492500" y="5399088"/>
            <a:ext cx="208756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26630" idx="3"/>
            <a:endCxn id="26631" idx="1"/>
          </p:cNvCxnSpPr>
          <p:nvPr/>
        </p:nvCxnSpPr>
        <p:spPr>
          <a:xfrm>
            <a:off x="2817813" y="3957638"/>
            <a:ext cx="319405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/>
          <p:cNvSpPr/>
          <p:nvPr/>
        </p:nvSpPr>
        <p:spPr>
          <a:xfrm>
            <a:off x="900113" y="4797425"/>
            <a:ext cx="7343775" cy="792163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71" name="Connettore 2 70"/>
          <p:cNvCxnSpPr>
            <a:stCxn id="49" idx="2"/>
            <a:endCxn id="67" idx="0"/>
          </p:cNvCxnSpPr>
          <p:nvPr/>
        </p:nvCxnSpPr>
        <p:spPr>
          <a:xfrm>
            <a:off x="4572000" y="4221163"/>
            <a:ext cx="0" cy="5762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rgbClr val="202124"/>
              </a:solidFill>
              <a:latin typeface="arial"/>
            </a:endParaRPr>
          </a:p>
          <a:p>
            <a:pPr algn="ctr"/>
            <a:r>
              <a:rPr lang="it-IT" dirty="0" smtClean="0">
                <a:solidFill>
                  <a:srgbClr val="202124"/>
                </a:solidFill>
                <a:latin typeface="arial"/>
              </a:rPr>
              <a:t>Stimoli 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fisici, biologici, psicosociali di natura interpersonale sono detti </a:t>
            </a:r>
            <a:r>
              <a:rPr lang="it-IT" b="1" dirty="0" err="1">
                <a:solidFill>
                  <a:srgbClr val="202124"/>
                </a:solidFill>
                <a:latin typeface="arial"/>
              </a:rPr>
              <a:t>stressors</a:t>
            </a:r>
            <a:r>
              <a:rPr lang="it-IT" dirty="0">
                <a:solidFill>
                  <a:srgbClr val="202124"/>
                </a:solidFill>
                <a:latin typeface="arial"/>
              </a:rPr>
              <a:t> e costituiscono l'insieme di richieste di modificazione e cambiamento.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0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Paura/collera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Collera/attacco</a:t>
            </a:r>
          </a:p>
          <a:p>
            <a:pPr marL="0" indent="0">
              <a:buNone/>
            </a:pPr>
            <a:r>
              <a:rPr lang="it-IT" dirty="0" smtClean="0"/>
              <a:t>Paura/difesa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collera-paura/attacco-difesa?</a:t>
            </a:r>
            <a:endParaRPr lang="it-IT" dirty="0"/>
          </a:p>
        </p:txBody>
      </p:sp>
      <p:sp>
        <p:nvSpPr>
          <p:cNvPr id="8" name="Figura a mano libera 7"/>
          <p:cNvSpPr/>
          <p:nvPr/>
        </p:nvSpPr>
        <p:spPr>
          <a:xfrm>
            <a:off x="581891" y="1928553"/>
            <a:ext cx="8046720" cy="4062404"/>
          </a:xfrm>
          <a:custGeom>
            <a:avLst/>
            <a:gdLst>
              <a:gd name="connsiteX0" fmla="*/ 0 w 8046720"/>
              <a:gd name="connsiteY0" fmla="*/ 3956858 h 4062404"/>
              <a:gd name="connsiteX1" fmla="*/ 3142211 w 8046720"/>
              <a:gd name="connsiteY1" fmla="*/ 964276 h 4062404"/>
              <a:gd name="connsiteX2" fmla="*/ 6168044 w 8046720"/>
              <a:gd name="connsiteY2" fmla="*/ 4056611 h 4062404"/>
              <a:gd name="connsiteX3" fmla="*/ 8046720 w 8046720"/>
              <a:gd name="connsiteY3" fmla="*/ 0 h 406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6720" h="4062404">
                <a:moveTo>
                  <a:pt x="0" y="3956858"/>
                </a:moveTo>
                <a:cubicBezTo>
                  <a:pt x="1057102" y="2452254"/>
                  <a:pt x="2114204" y="947650"/>
                  <a:pt x="3142211" y="964276"/>
                </a:cubicBezTo>
                <a:cubicBezTo>
                  <a:pt x="4170218" y="980901"/>
                  <a:pt x="5350626" y="4217324"/>
                  <a:pt x="6168044" y="4056611"/>
                </a:cubicBezTo>
                <a:cubicBezTo>
                  <a:pt x="6985462" y="3895898"/>
                  <a:pt x="7516091" y="1947949"/>
                  <a:pt x="80467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zo\Desktop\rispetta-chi-ti-aiuta-696x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04664"/>
            <a:ext cx="7056784" cy="59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C00000"/>
                </a:solidFill>
              </a:rPr>
              <a:t>DEBRIEFING</a:t>
            </a:r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dirty="0" smtClean="0"/>
              <a:t>DEBRIEFING                                </a:t>
            </a:r>
          </a:p>
          <a:p>
            <a:pPr>
              <a:buFont typeface="Arial" charset="0"/>
              <a:buNone/>
            </a:pPr>
            <a:endParaRPr lang="it-IT" dirty="0" smtClean="0"/>
          </a:p>
          <a:p>
            <a:pPr>
              <a:buFont typeface="Arial" charset="0"/>
              <a:buNone/>
            </a:pPr>
            <a:endParaRPr lang="it-IT" dirty="0" smtClean="0"/>
          </a:p>
          <a:p>
            <a:pPr>
              <a:buFont typeface="Arial" charset="0"/>
              <a:buNone/>
            </a:pPr>
            <a:r>
              <a:rPr lang="it-IT" dirty="0" smtClean="0"/>
              <a:t>RICOSTRUZIONE DELLA MEMORIA.</a:t>
            </a:r>
          </a:p>
          <a:p>
            <a:pPr>
              <a:buFont typeface="Arial" charset="0"/>
              <a:buNone/>
            </a:pPr>
            <a:r>
              <a:rPr lang="it-IT" dirty="0" smtClean="0"/>
              <a:t>    Il  miglior strumento per raccogliere le informazioni e aiutare i partecipanti a tornare alla normalità dopo un evento spaventoso                                                                                    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1619250" y="2492375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odò\Desktop\FOTO MEDEVAC\ComfortingaFrie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4313"/>
            <a:ext cx="9144000" cy="7072313"/>
          </a:xfrm>
          <a:noFill/>
        </p:spPr>
      </p:pic>
    </p:spTree>
    <p:extLst>
      <p:ext uri="{BB962C8B-B14F-4D97-AF65-F5344CB8AC3E}">
        <p14:creationId xmlns:p14="http://schemas.microsoft.com/office/powerpoint/2010/main" val="3915693300"/>
      </p:ext>
    </p:extLst>
  </p:cSld>
  <p:clrMapOvr>
    <a:masterClrMapping/>
  </p:clrMapOvr>
  <p:transition spd="slow" advTm="3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A42E4-4308-4524-BA85-5D4963E1469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1268760"/>
            <a:ext cx="91440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40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TUTTO IL RESTO</a:t>
            </a:r>
          </a:p>
          <a:p>
            <a:pPr algn="ctr"/>
            <a:r>
              <a:rPr lang="it-IT" sz="4000" spc="5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 ‘F U O R I’ </a:t>
            </a:r>
          </a:p>
          <a:p>
            <a:pPr algn="ctr"/>
            <a:r>
              <a:rPr lang="it-IT" sz="4000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DALLA PSICOLOGIA DELL’EMERGENZA</a:t>
            </a:r>
          </a:p>
          <a:p>
            <a:pPr algn="ctr"/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3400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503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50825" y="596900"/>
            <a:ext cx="8496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it-IT" sz="1000">
              <a:solidFill>
                <a:prstClr val="black"/>
              </a:solidFill>
            </a:endParaRPr>
          </a:p>
          <a:p>
            <a:pPr marL="457200" indent="-457200"/>
            <a:endParaRPr lang="it-IT" sz="2800">
              <a:solidFill>
                <a:prstClr val="black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0825" y="549275"/>
            <a:ext cx="8496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it-IT" sz="1000">
              <a:solidFill>
                <a:prstClr val="black"/>
              </a:solidFill>
            </a:endParaRPr>
          </a:p>
          <a:p>
            <a:pPr marL="457200" indent="-457200"/>
            <a:endParaRPr lang="it-IT" sz="2800">
              <a:solidFill>
                <a:prstClr val="black"/>
              </a:solidFill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18864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endParaRPr lang="it-IT" sz="1000" dirty="0">
              <a:solidFill>
                <a:prstClr val="black"/>
              </a:solidFill>
            </a:endParaRP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IN GENERALE SI APPLICANO</a:t>
            </a: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LE STESSE PROCEDURE</a:t>
            </a: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E REGOLE GENERALI</a:t>
            </a: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PER LA GESTIONE DEL DISAGIO</a:t>
            </a:r>
          </a:p>
          <a:p>
            <a:pPr marL="457200" indent="-457200" algn="ctr"/>
            <a:endParaRPr lang="it-IT" sz="2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2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CIO’ CHE SOPRATTUTTO CAMBIA E’ </a:t>
            </a:r>
            <a:r>
              <a:rPr lang="it-IT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L’AMBIENTE Di LAVORO</a:t>
            </a:r>
          </a:p>
          <a:p>
            <a:pPr marL="457200" indent="-457200" algn="ctr"/>
            <a:endParaRPr lang="it-IT" sz="100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 smtClean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endParaRPr lang="it-IT" sz="100" b="1" dirty="0">
              <a:solidFill>
                <a:srgbClr val="1F497D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GERARCHIA ORGANIZZATIVA</a:t>
            </a: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DISCREZIONALITA’ NELLE SCELTE</a:t>
            </a:r>
          </a:p>
          <a:p>
            <a:pPr marL="457200" indent="-457200" algn="ctr"/>
            <a:r>
              <a:rPr lang="it-IT" sz="3200" b="1" dirty="0" smtClean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DIPENDENZA DALLA LINEA Di COMANDO</a:t>
            </a:r>
          </a:p>
          <a:p>
            <a:pPr marL="457200" indent="-457200" algn="ctr"/>
            <a:endParaRPr lang="it-IT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70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3200" dirty="0" smtClean="0"/>
              <a:t>MODELLO PFM-1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- un </a:t>
            </a:r>
            <a:r>
              <a:rPr lang="it-IT" i="1" dirty="0" smtClean="0">
                <a:solidFill>
                  <a:schemeClr val="tx2"/>
                </a:solidFill>
              </a:rPr>
              <a:t>ingegnere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- un </a:t>
            </a:r>
            <a:r>
              <a:rPr lang="it-IT" i="1" dirty="0" smtClean="0">
                <a:solidFill>
                  <a:schemeClr val="tx2"/>
                </a:solidFill>
              </a:rPr>
              <a:t>chimico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- un </a:t>
            </a:r>
            <a:r>
              <a:rPr lang="it-IT" i="1" dirty="0" smtClean="0">
                <a:solidFill>
                  <a:schemeClr val="tx2"/>
                </a:solidFill>
              </a:rPr>
              <a:t>generale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- un </a:t>
            </a:r>
            <a:r>
              <a:rPr lang="it-IT" i="1" dirty="0" smtClean="0">
                <a:solidFill>
                  <a:schemeClr val="tx2"/>
                </a:solidFill>
              </a:rPr>
              <a:t>politico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- un </a:t>
            </a:r>
            <a:r>
              <a:rPr lang="it-IT" i="1" dirty="0" smtClean="0">
                <a:solidFill>
                  <a:schemeClr val="tx2"/>
                </a:solidFill>
              </a:rPr>
              <a:t>operaio</a:t>
            </a:r>
          </a:p>
        </p:txBody>
      </p:sp>
    </p:spTree>
    <p:extLst>
      <p:ext uri="{BB962C8B-B14F-4D97-AF65-F5344CB8AC3E}">
        <p14:creationId xmlns:p14="http://schemas.microsoft.com/office/powerpoint/2010/main" val="5436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MODELLO PFM-1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sono esseri umani, hanno famiglia e dei figli e probabilmente ogni mattina li accompagnano a scuola, li prendono per mano e…….</a:t>
            </a:r>
            <a:r>
              <a:rPr lang="it-IT" sz="2400" i="1" dirty="0" smtClean="0">
                <a:solidFill>
                  <a:schemeClr val="tx2"/>
                </a:solidFill>
              </a:rPr>
              <a:t>fate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i="1" dirty="0" smtClean="0">
                <a:solidFill>
                  <a:schemeClr val="tx2"/>
                </a:solidFill>
              </a:rPr>
              <a:t>attenzione!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Poi vanno in ufficio o in fabbrica a riprendere diligentemente il proprio lavoro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MODELLO PFM-1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dirty="0" smtClean="0"/>
              <a:t>                                  </a:t>
            </a:r>
            <a:r>
              <a:rPr lang="it-IT" dirty="0" smtClean="0">
                <a:solidFill>
                  <a:schemeClr val="tx2"/>
                </a:solidFill>
              </a:rPr>
              <a:t>Un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rgbClr val="C00000"/>
                </a:solidFill>
              </a:rPr>
              <a:t>ingegnere</a:t>
            </a:r>
            <a:r>
              <a:rPr lang="it-IT" dirty="0" smtClean="0"/>
              <a:t> </a:t>
            </a:r>
          </a:p>
          <a:p>
            <a:pPr lvl="0"/>
            <a:r>
              <a:rPr lang="it-IT" dirty="0" smtClean="0">
                <a:solidFill>
                  <a:schemeClr val="tx2"/>
                </a:solidFill>
              </a:rPr>
              <a:t>efficiente e creativo seduto alla scrivania a fare bozzetti e a disegnare  </a:t>
            </a:r>
            <a:r>
              <a:rPr lang="it-IT" dirty="0">
                <a:solidFill>
                  <a:schemeClr val="tx2"/>
                </a:solidFill>
              </a:rPr>
              <a:t>la forma della </a:t>
            </a:r>
            <a:r>
              <a:rPr lang="it-IT" dirty="0" smtClean="0">
                <a:solidFill>
                  <a:schemeClr val="tx2"/>
                </a:solidFill>
              </a:rPr>
              <a:t>PFM-1</a:t>
            </a:r>
          </a:p>
          <a:p>
            <a:pPr lvl="0"/>
            <a:r>
              <a:rPr lang="it-IT" dirty="0" smtClean="0"/>
              <a:t>                                  </a:t>
            </a:r>
            <a:r>
              <a:rPr lang="it-IT" dirty="0" smtClean="0">
                <a:solidFill>
                  <a:schemeClr val="tx2"/>
                </a:solidFill>
              </a:rPr>
              <a:t>Un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rgbClr val="C00000"/>
                </a:solidFill>
              </a:rPr>
              <a:t>chimico</a:t>
            </a:r>
            <a:r>
              <a:rPr lang="it-IT" dirty="0" smtClean="0"/>
              <a:t> </a:t>
            </a:r>
          </a:p>
          <a:p>
            <a:pPr lvl="0"/>
            <a:r>
              <a:rPr lang="it-IT" dirty="0" smtClean="0">
                <a:solidFill>
                  <a:schemeClr val="tx2"/>
                </a:solidFill>
              </a:rPr>
              <a:t>a decidere i dettagli tecnici</a:t>
            </a:r>
          </a:p>
          <a:p>
            <a:pPr lvl="0"/>
            <a:r>
              <a:rPr lang="it-IT" dirty="0" smtClean="0"/>
              <a:t>                                  </a:t>
            </a:r>
            <a:r>
              <a:rPr lang="it-IT" dirty="0" smtClean="0">
                <a:solidFill>
                  <a:schemeClr val="tx2"/>
                </a:solidFill>
              </a:rPr>
              <a:t>Un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rgbClr val="C00000"/>
                </a:solidFill>
              </a:rPr>
              <a:t>generale</a:t>
            </a:r>
            <a:r>
              <a:rPr lang="it-IT" dirty="0" smtClean="0"/>
              <a:t> </a:t>
            </a:r>
          </a:p>
          <a:p>
            <a:pPr lvl="0"/>
            <a:r>
              <a:rPr lang="it-IT" dirty="0" smtClean="0">
                <a:solidFill>
                  <a:schemeClr val="tx2"/>
                </a:solidFill>
              </a:rPr>
              <a:t>compiaciuto del progetto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                                  Un </a:t>
            </a:r>
            <a:r>
              <a:rPr lang="it-IT" i="1" dirty="0" smtClean="0">
                <a:solidFill>
                  <a:srgbClr val="C00000"/>
                </a:solidFill>
              </a:rPr>
              <a:t>politico</a:t>
            </a:r>
            <a:r>
              <a:rPr lang="it-IT" i="1" dirty="0" smtClean="0"/>
              <a:t>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che lo approva</a:t>
            </a:r>
          </a:p>
          <a:p>
            <a:r>
              <a:rPr lang="it-IT" dirty="0" smtClean="0"/>
              <a:t>                                  </a:t>
            </a:r>
            <a:r>
              <a:rPr lang="it-IT" dirty="0" smtClean="0">
                <a:solidFill>
                  <a:schemeClr val="tx2"/>
                </a:solidFill>
              </a:rPr>
              <a:t>Un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rgbClr val="C00000"/>
                </a:solidFill>
              </a:rPr>
              <a:t>operaio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che ne costruisce a migliaia ogni giorno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MODELLO PFM-1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Le PFM-1 hanno due ali laterali (sembrano farfalle) che servono a farle volare, non cadono a picco, si sparpagliano su un territorio molto vasto. E i bambini del villaggio le vedono arrivare….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Le PFM-1 sono </a:t>
            </a:r>
            <a:r>
              <a:rPr lang="it-IT" dirty="0" smtClean="0">
                <a:solidFill>
                  <a:srgbClr val="C00000"/>
                </a:solidFill>
              </a:rPr>
              <a:t>MINE ANTIUOMO</a:t>
            </a:r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99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899</Words>
  <Application>Microsoft Office PowerPoint</Application>
  <PresentationFormat>Presentazione su schermo (4:3)</PresentationFormat>
  <Paragraphs>465</Paragraphs>
  <Slides>36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8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50" baseType="lpstr">
      <vt:lpstr>Aharoni</vt:lpstr>
      <vt:lpstr>Arial</vt:lpstr>
      <vt:lpstr>Arial</vt:lpstr>
      <vt:lpstr>Calibri</vt:lpstr>
      <vt:lpstr>Times New Roman</vt:lpstr>
      <vt:lpstr>Tema di Office</vt:lpstr>
      <vt:lpstr>1_Tema di Office</vt:lpstr>
      <vt:lpstr>6_Tema di Office</vt:lpstr>
      <vt:lpstr>7_Tema di Office</vt:lpstr>
      <vt:lpstr>8_Tema di Office</vt:lpstr>
      <vt:lpstr>9_Tema di Office</vt:lpstr>
      <vt:lpstr>10_Tema di Office</vt:lpstr>
      <vt:lpstr>12_Tema di Office</vt:lpstr>
      <vt:lpstr>Acrobat Document</vt:lpstr>
      <vt:lpstr>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MODELLO PFM-1</vt:lpstr>
      <vt:lpstr>MODELLO PFM-1</vt:lpstr>
      <vt:lpstr>MODELLO PFM-1</vt:lpstr>
      <vt:lpstr>MODELLO PFM-1</vt:lpstr>
      <vt:lpstr>1 Dollaro                          1000 Dollari</vt:lpstr>
      <vt:lpstr>MODELLO PFM-1</vt:lpstr>
      <vt:lpstr>.</vt:lpstr>
      <vt:lpstr>.</vt:lpstr>
      <vt:lpstr>1 febbraio 1979</vt:lpstr>
      <vt:lpstr>AFGHANISTAN</vt:lpstr>
      <vt:lpstr>1994 genocidio in RUANDA</vt:lpstr>
      <vt:lpstr>.</vt:lpstr>
      <vt:lpstr>Larry Helliot ‘ The Guardian’</vt:lpstr>
      <vt:lpstr>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Stress/distress</vt:lpstr>
      <vt:lpstr>Presentazione standard di PowerPoint</vt:lpstr>
      <vt:lpstr>.</vt:lpstr>
      <vt:lpstr>Paura/collera</vt:lpstr>
      <vt:lpstr>Presentazione standard di PowerPoint</vt:lpstr>
      <vt:lpstr>DEBRIEFING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Renzo</dc:creator>
  <cp:lastModifiedBy>Sarah Bregante</cp:lastModifiedBy>
  <cp:revision>59</cp:revision>
  <dcterms:created xsi:type="dcterms:W3CDTF">2022-05-30T12:12:40Z</dcterms:created>
  <dcterms:modified xsi:type="dcterms:W3CDTF">2022-06-20T07:19:00Z</dcterms:modified>
</cp:coreProperties>
</file>